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9" r:id="rId2"/>
    <p:sldId id="282" r:id="rId3"/>
    <p:sldId id="281" r:id="rId4"/>
    <p:sldId id="260" r:id="rId5"/>
    <p:sldId id="263" r:id="rId6"/>
    <p:sldId id="264" r:id="rId7"/>
    <p:sldId id="285" r:id="rId8"/>
    <p:sldId id="286" r:id="rId9"/>
    <p:sldId id="265" r:id="rId10"/>
    <p:sldId id="266" r:id="rId11"/>
    <p:sldId id="284" r:id="rId12"/>
    <p:sldId id="283" r:id="rId13"/>
    <p:sldId id="267" r:id="rId14"/>
    <p:sldId id="268" r:id="rId15"/>
    <p:sldId id="287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14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9" autoAdjust="0"/>
    <p:restoredTop sz="79877" autoAdjust="0"/>
  </p:normalViewPr>
  <p:slideViewPr>
    <p:cSldViewPr snapToGrid="0">
      <p:cViewPr varScale="1">
        <p:scale>
          <a:sx n="68" d="100"/>
          <a:sy n="68" d="100"/>
        </p:scale>
        <p:origin x="13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FAF69-A855-47E6-BAA2-7194FDFD9F40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B59509-B272-4D7B-B6C2-B29CCD9E79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83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42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65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161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4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4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560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161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026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63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38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651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96AFD-3384-4ECD-9444-FCE6F5A38055}" type="datetimeFigureOut">
              <a:rPr lang="cs-CZ" smtClean="0"/>
              <a:t>15.05.2025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861B0-EA90-4310-90AD-0BFB29A3B2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788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evanedomova@romodrom.cz" TargetMode="External"/><Relationship Id="rId2" Type="http://schemas.openxmlformats.org/officeDocument/2006/relationships/hyperlink" Target="mailto:janavolna@novamoznost.cz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  <p:sp>
        <p:nvSpPr>
          <p:cNvPr id="17" name="Zástupný symbol pro obsah 2"/>
          <p:cNvSpPr txBox="1">
            <a:spLocks/>
          </p:cNvSpPr>
          <p:nvPr/>
        </p:nvSpPr>
        <p:spPr>
          <a:xfrm>
            <a:off x="1470885" y="5017359"/>
            <a:ext cx="1264920" cy="4667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18" name="Zástupný symbol pro obsah 2"/>
          <p:cNvSpPr txBox="1">
            <a:spLocks/>
          </p:cNvSpPr>
          <p:nvPr/>
        </p:nvSpPr>
        <p:spPr>
          <a:xfrm>
            <a:off x="3107296" y="4976719"/>
            <a:ext cx="1881264" cy="4667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cs-CZ" sz="1600" dirty="0"/>
          </a:p>
        </p:txBody>
      </p:sp>
      <p:sp>
        <p:nvSpPr>
          <p:cNvPr id="19" name="Zástupný symbol pro obsah 2"/>
          <p:cNvSpPr txBox="1">
            <a:spLocks/>
          </p:cNvSpPr>
          <p:nvPr/>
        </p:nvSpPr>
        <p:spPr>
          <a:xfrm>
            <a:off x="5309436" y="4964298"/>
            <a:ext cx="1731444" cy="4667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cs-CZ" sz="1600" dirty="0"/>
          </a:p>
        </p:txBody>
      </p:sp>
      <p:sp>
        <p:nvSpPr>
          <p:cNvPr id="20" name="Zástupný symbol pro obsah 2"/>
          <p:cNvSpPr txBox="1">
            <a:spLocks/>
          </p:cNvSpPr>
          <p:nvPr/>
        </p:nvSpPr>
        <p:spPr>
          <a:xfrm>
            <a:off x="7320292" y="4974458"/>
            <a:ext cx="1731444" cy="4667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cs-CZ" sz="1400" dirty="0"/>
          </a:p>
        </p:txBody>
      </p:sp>
      <p:sp>
        <p:nvSpPr>
          <p:cNvPr id="21" name="Zástupný symbol pro obsah 2"/>
          <p:cNvSpPr txBox="1">
            <a:spLocks/>
          </p:cNvSpPr>
          <p:nvPr/>
        </p:nvSpPr>
        <p:spPr>
          <a:xfrm>
            <a:off x="9399429" y="4964298"/>
            <a:ext cx="1731444" cy="4667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cs-CZ" sz="1600" dirty="0"/>
          </a:p>
        </p:txBody>
      </p:sp>
      <p:sp>
        <p:nvSpPr>
          <p:cNvPr id="23" name="Nadpis 1"/>
          <p:cNvSpPr txBox="1">
            <a:spLocks noGrp="1"/>
          </p:cNvSpPr>
          <p:nvPr>
            <p:ph type="subTitle" idx="1"/>
          </p:nvPr>
        </p:nvSpPr>
        <p:spPr>
          <a:xfrm>
            <a:off x="1524000" y="4300836"/>
            <a:ext cx="9144000" cy="956964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dirty="0"/>
              <a:t>Jana Volná, Eva Nedomová</a:t>
            </a:r>
            <a:endParaRPr lang="cs-CZ" sz="3200" dirty="0">
              <a:solidFill>
                <a:schemeClr val="bg1"/>
              </a:solidFill>
              <a:latin typeface="Bahnschrift Light" panose="020B0502040204020203" pitchFamily="34" charset="0"/>
              <a:ea typeface="Yu Gothic Light" panose="020B03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25" name="Nadpis 1"/>
          <p:cNvSpPr txBox="1">
            <a:spLocks noGrp="1"/>
          </p:cNvSpPr>
          <p:nvPr>
            <p:ph type="ctrTitle"/>
          </p:nvPr>
        </p:nvSpPr>
        <p:spPr>
          <a:xfrm>
            <a:off x="1524000" y="1554975"/>
            <a:ext cx="9144000" cy="2387600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6900" b="1" dirty="0">
                <a:solidFill>
                  <a:schemeClr val="bg1"/>
                </a:solidFill>
              </a:rPr>
              <a:t>Spolupráce s majiteli bytů</a:t>
            </a:r>
            <a:endParaRPr lang="cs-CZ" sz="6900" b="1" dirty="0">
              <a:solidFill>
                <a:schemeClr val="bg1"/>
              </a:solidFill>
              <a:latin typeface="Bahnschrift Light" panose="020B0502040204020203" pitchFamily="34" charset="0"/>
              <a:ea typeface="Yu Gothic Light" panose="020B0300000000000000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529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Garanční a krizový fond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Garanční fond</a:t>
            </a:r>
          </a:p>
          <a:p>
            <a:pPr lvl="1"/>
            <a:r>
              <a:rPr lang="cs-CZ" dirty="0"/>
              <a:t>Zamřený na pokrytí rizik směrem k majiteli</a:t>
            </a:r>
          </a:p>
          <a:p>
            <a:r>
              <a:rPr lang="cs-CZ" dirty="0"/>
              <a:t>Krizový fond</a:t>
            </a:r>
          </a:p>
          <a:p>
            <a:pPr lvl="1"/>
            <a:r>
              <a:rPr lang="cs-CZ" dirty="0"/>
              <a:t>Zaměřený na pokrytí potřeb klienta/nájemce</a:t>
            </a:r>
          </a:p>
          <a:p>
            <a:r>
              <a:rPr lang="cs-CZ" dirty="0"/>
              <a:t>Nezbytný pro realizaci projektů Housing </a:t>
            </a:r>
            <a:r>
              <a:rPr lang="cs-CZ" dirty="0" err="1"/>
              <a:t>First</a:t>
            </a:r>
            <a:endParaRPr lang="cs-CZ" dirty="0"/>
          </a:p>
          <a:p>
            <a:r>
              <a:rPr lang="cs-CZ" dirty="0"/>
              <a:t>Spravován interní komisí – koordinátor, vedoucí pracovník, </a:t>
            </a:r>
            <a:r>
              <a:rPr lang="cs-CZ" dirty="0" err="1"/>
              <a:t>kličový</a:t>
            </a:r>
            <a:r>
              <a:rPr lang="cs-CZ" dirty="0"/>
              <a:t> pracovník, finanční manažer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675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cs-CZ" dirty="0"/>
              <a:t>Změna postoje majitele bytu</a:t>
            </a:r>
          </a:p>
          <a:p>
            <a:pPr marL="1200150" lvl="1" indent="-457200"/>
            <a:r>
              <a:rPr lang="cs-CZ" sz="2800" dirty="0"/>
              <a:t>prodej bytu</a:t>
            </a:r>
          </a:p>
          <a:p>
            <a:pPr marL="1200150" lvl="1" indent="-457200"/>
            <a:r>
              <a:rPr lang="cs-CZ" sz="2800" dirty="0"/>
              <a:t>nutnost zajistit jiné bydlení</a:t>
            </a:r>
          </a:p>
          <a:p>
            <a:pPr marL="457200" indent="-457200"/>
            <a:r>
              <a:rPr lang="cs-CZ" dirty="0"/>
              <a:t>Stížnosti na hluk, případně narušování sousedských vztahů</a:t>
            </a:r>
          </a:p>
          <a:p>
            <a:pPr marL="1200150" lvl="1" indent="-457200"/>
            <a:r>
              <a:rPr lang="cs-CZ" sz="2800" dirty="0"/>
              <a:t>nezbytné řešit ihned v počátku</a:t>
            </a:r>
          </a:p>
          <a:p>
            <a:pPr marL="1200150" lvl="1" indent="-457200"/>
            <a:r>
              <a:rPr lang="cs-CZ" sz="2800" dirty="0"/>
              <a:t>ideálně za přítomnosti všech stran</a:t>
            </a:r>
          </a:p>
          <a:p>
            <a:pPr marL="1200150" lvl="1" indent="-457200"/>
            <a:r>
              <a:rPr lang="cs-CZ" sz="2800" dirty="0"/>
              <a:t>„pozvat na kávu“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Bariéry a rizika: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01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cs-CZ" dirty="0"/>
              <a:t>Minimální či žádné vybavení bytu</a:t>
            </a:r>
          </a:p>
          <a:p>
            <a:pPr marL="1200150" lvl="1" indent="-457200"/>
            <a:r>
              <a:rPr lang="cs-CZ" sz="2800" dirty="0"/>
              <a:t>využití mimořádné okamžité pomoci</a:t>
            </a:r>
          </a:p>
          <a:p>
            <a:pPr marL="1200150" lvl="1" indent="-457200"/>
            <a:r>
              <a:rPr lang="cs-CZ" sz="2800" dirty="0"/>
              <a:t>nábytkové banky</a:t>
            </a:r>
          </a:p>
          <a:p>
            <a:pPr marL="1200150" lvl="1" indent="-457200"/>
            <a:r>
              <a:rPr lang="cs-CZ" sz="2800" dirty="0"/>
              <a:t>garanční fond</a:t>
            </a:r>
          </a:p>
          <a:p>
            <a:pPr marL="457200" indent="-457200"/>
            <a:r>
              <a:rPr lang="cs-CZ" dirty="0"/>
              <a:t>Vyúčtování služeb</a:t>
            </a:r>
          </a:p>
          <a:p>
            <a:pPr marL="1200150" lvl="1" indent="-457200"/>
            <a:r>
              <a:rPr lang="cs-CZ" sz="2800" dirty="0"/>
              <a:t>rizikové přeplatky i nedoplatky</a:t>
            </a:r>
          </a:p>
          <a:p>
            <a:pPr marL="1200150" lvl="1" indent="-457200"/>
            <a:r>
              <a:rPr lang="cs-CZ" sz="2800" dirty="0"/>
              <a:t>vliv na poskytování sociálních dávek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Komunikace s majitelem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479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8953" y="1883034"/>
            <a:ext cx="10515600" cy="4351338"/>
          </a:xfrm>
        </p:spPr>
        <p:txBody>
          <a:bodyPr/>
          <a:lstStyle/>
          <a:p>
            <a:r>
              <a:rPr lang="cs-CZ" dirty="0"/>
              <a:t>400 stabilně zabydlených domácností u soukromých vlastníků </a:t>
            </a:r>
          </a:p>
          <a:p>
            <a:r>
              <a:rPr lang="cs-CZ" dirty="0"/>
              <a:t>Více než 200 dětí, které se dostaly do standardní školy</a:t>
            </a:r>
          </a:p>
          <a:p>
            <a:r>
              <a:rPr lang="cs-CZ" dirty="0"/>
              <a:t>Více než 50 zabydlených domácností v/po insolvenci</a:t>
            </a:r>
          </a:p>
          <a:p>
            <a:r>
              <a:rPr lang="cs-CZ" dirty="0"/>
              <a:t>70% osob v produktivních činnostech – práci </a:t>
            </a:r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80% domácností zůstává stabilně bydlet u vlastníka</a:t>
            </a:r>
          </a:p>
          <a:p>
            <a:r>
              <a:rPr lang="cs-CZ" dirty="0">
                <a:sym typeface="Wingdings" panose="05000000000000000000" pitchFamily="2" charset="2"/>
              </a:rPr>
              <a:t>90% domácností, které si vytvoří domov, vychovává novou generaci dětí – sebevědomých, nezávislých, vzdělaných, integrovaných do společnosti, které naši společnost mohou postupně měnit 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Čísla jsou více než slova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68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>
              <a:solidFill>
                <a:schemeClr val="bg1"/>
              </a:solidFill>
              <a:latin typeface="Bahnschrift Light" panose="020B0502040204020203" pitchFamily="34" charset="0"/>
              <a:ea typeface="Yu Gothic Light" panose="020B0300000000000000" pitchFamily="34" charset="-128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5400" dirty="0"/>
              <a:t>Otázky a diskuze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algn="ctr"/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Když Vám někdo věří, dokážete víc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</a:t>
            </a:r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dirty="0"/>
          </a:p>
        </p:txBody>
      </p:sp>
      <p:pic>
        <p:nvPicPr>
          <p:cNvPr id="7" name="Grafický objekt 6" descr="Otazník se souvislou výplní">
            <a:extLst>
              <a:ext uri="{FF2B5EF4-FFF2-40B4-BE49-F238E27FC236}">
                <a16:creationId xmlns:a16="http://schemas.microsoft.com/office/drawing/2014/main" id="{AC8B0D03-5F24-4E4C-B8F0-5209AA30C3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23656" y="2601466"/>
            <a:ext cx="223224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694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Děkujeme za pozornost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Jana Volná, </a:t>
            </a:r>
            <a:r>
              <a:rPr lang="cs-CZ" dirty="0">
                <a:hlinkClick r:id="rId2"/>
              </a:rPr>
              <a:t>janavolna@novamoznost.cz</a:t>
            </a:r>
            <a:r>
              <a:rPr lang="cs-CZ" dirty="0"/>
              <a:t>, 724 086 367</a:t>
            </a:r>
          </a:p>
          <a:p>
            <a:r>
              <a:rPr lang="cs-CZ" dirty="0"/>
              <a:t>Eva Nedomová, </a:t>
            </a:r>
            <a:r>
              <a:rPr lang="cs-CZ" dirty="0">
                <a:hlinkClick r:id="rId3"/>
              </a:rPr>
              <a:t>evanedomova@romodrom.cz</a:t>
            </a:r>
            <a:r>
              <a:rPr lang="cs-CZ" dirty="0"/>
              <a:t>, 778 491 144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049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Stručný vývoj bydlení v RMDR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  <p:pic>
        <p:nvPicPr>
          <p:cNvPr id="9" name="Zástupný symbol pro obsah 8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085664"/>
            <a:ext cx="9239250" cy="38312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0843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Programy bydlení v organizaci vznikly jako reakce na nedostatek městských a sociálních bytů</a:t>
            </a:r>
          </a:p>
          <a:p>
            <a:r>
              <a:rPr lang="cs-CZ" dirty="0"/>
              <a:t>Podmínky městských bytů často nedosažitelné pro naší cílovou skupinu</a:t>
            </a:r>
          </a:p>
          <a:p>
            <a:r>
              <a:rPr lang="cs-CZ" b="1" dirty="0"/>
              <a:t>Motto</a:t>
            </a:r>
            <a:r>
              <a:rPr lang="cs-CZ" dirty="0"/>
              <a:t>: Když vám někdo věří, dokážete víc</a:t>
            </a:r>
          </a:p>
          <a:p>
            <a:r>
              <a:rPr lang="cs-CZ" b="1" dirty="0">
                <a:solidFill>
                  <a:srgbClr val="C00000"/>
                </a:solidFill>
              </a:rPr>
              <a:t>HLAVNÍ MYŠLENKA – propojení dvou zdánlivě nepropojitelných světů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</a:rPr>
              <a:t>Pozadí vzniku</a:t>
            </a:r>
            <a:endParaRPr lang="cs-CZ" dirty="0">
              <a:solidFill>
                <a:schemeClr val="bg1"/>
              </a:solidFill>
              <a:latin typeface="Bahnschrift Light" panose="020B0502040204020203" pitchFamily="34" charset="0"/>
              <a:ea typeface="Yu Gothic Light" panose="020B0300000000000000" pitchFamily="34" charset="-128"/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991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Nalézt standardní bydlení pro naše klienty a toto bydlení jim udržet</a:t>
            </a:r>
          </a:p>
          <a:p>
            <a:r>
              <a:rPr lang="cs-CZ" dirty="0"/>
              <a:t>Propojení ziskového a neziskového sektoru</a:t>
            </a:r>
          </a:p>
          <a:p>
            <a:r>
              <a:rPr lang="cs-CZ" dirty="0"/>
              <a:t>Nehledáme pouze bydlení, pomáháme tvořit domov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Co je naším cílem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290" y="3714750"/>
            <a:ext cx="3241612" cy="1996594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702" y="3714750"/>
            <a:ext cx="3560952" cy="1967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27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Základ spolupráce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Známe potřeby klienta</a:t>
            </a:r>
            <a:r>
              <a:rPr lang="cs-CZ" b="1" dirty="0"/>
              <a:t>– nájemce </a:t>
            </a:r>
          </a:p>
          <a:p>
            <a:pPr lvl="1"/>
            <a:r>
              <a:rPr lang="cs-CZ" dirty="0"/>
              <a:t>potřeba bezpečí, vlastního stabilního bezpečného místa, důvěry a sebedůvěry</a:t>
            </a:r>
          </a:p>
          <a:p>
            <a:endParaRPr lang="cs-CZ" dirty="0"/>
          </a:p>
          <a:p>
            <a:r>
              <a:rPr lang="cs-CZ" sz="3200" b="1" dirty="0"/>
              <a:t>Známe potřeby klienta - vlastníka </a:t>
            </a:r>
          </a:p>
          <a:p>
            <a:pPr lvl="1"/>
            <a:r>
              <a:rPr lang="cs-CZ" dirty="0"/>
              <a:t>potřeba důvěry, jistoty, budování dobrého jména, finanční jistota</a:t>
            </a:r>
            <a:endParaRPr lang="cs-CZ" sz="5600" spc="-50" dirty="0"/>
          </a:p>
          <a:p>
            <a:endParaRPr lang="cs-CZ" dirty="0"/>
          </a:p>
          <a:p>
            <a:pPr marL="0" indent="0">
              <a:buNone/>
            </a:pPr>
            <a:r>
              <a:rPr lang="cs-CZ" sz="3200" b="1" dirty="0"/>
              <a:t>Propojujeme zdánlivě neslučitelné světy a buduje důvěru mezi oběma stranami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6490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Očekávání nájemce </a:t>
            </a:r>
            <a:r>
              <a:rPr lang="cs-CZ" dirty="0" err="1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vs</a:t>
            </a:r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 majitel</a:t>
            </a:r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Očekávání vlastníků bytů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/>
            <a:r>
              <a:rPr lang="cs-CZ" dirty="0">
                <a:cs typeface="Calibri" panose="020F0502020204030204" pitchFamily="34" charset="0"/>
              </a:rPr>
              <a:t>Včasné hrazení nájmu</a:t>
            </a:r>
          </a:p>
          <a:p>
            <a:pPr marL="457200" indent="-457200"/>
            <a:r>
              <a:rPr lang="cs-CZ" dirty="0">
                <a:cs typeface="Calibri" panose="020F0502020204030204" pitchFamily="34" charset="0"/>
              </a:rPr>
              <a:t>Žádné konflikty se sousedy/širším okolím </a:t>
            </a:r>
          </a:p>
          <a:p>
            <a:pPr marL="457200" indent="-457200"/>
            <a:r>
              <a:rPr lang="cs-CZ" dirty="0">
                <a:cs typeface="Calibri" panose="020F0502020204030204" pitchFamily="34" charset="0"/>
              </a:rPr>
              <a:t>Přiměřeně udržovaný a čistý byt</a:t>
            </a:r>
          </a:p>
          <a:p>
            <a:pPr marL="0" indent="0">
              <a:buNone/>
            </a:pPr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Být dobrý nájemce a dobrý soused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</a:t>
            </a:r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/>
            <a:endParaRPr lang="cs-CZ" dirty="0">
              <a:cs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/>
              <a:t>Očekávání nájemců (CS)</a:t>
            </a:r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457200" indent="-457200"/>
            <a:r>
              <a:rPr lang="cs-CZ" dirty="0"/>
              <a:t>Mít stálé bydlení (jistotu, bezpečí, domov)</a:t>
            </a:r>
          </a:p>
          <a:p>
            <a:pPr marL="457200" indent="-457200"/>
            <a:r>
              <a:rPr lang="cs-CZ" dirty="0"/>
              <a:t>Mít přiměřené nájemné</a:t>
            </a:r>
          </a:p>
          <a:p>
            <a:pPr marL="457200" indent="-457200"/>
            <a:r>
              <a:rPr lang="cs-CZ" dirty="0"/>
              <a:t>Mít dobré sousedy a klidné místo k životu</a:t>
            </a:r>
          </a:p>
          <a:p>
            <a:pPr marL="0" indent="0">
              <a:buNone/>
            </a:pPr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Být dobrý nájemce a dobrý soused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</a:t>
            </a:r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945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Vlastníkovi nabízíme zcela jinou službu než pronájem bytu – nabízíme mu vyhledání dlouhodobého stabilního nájemce a komplexní správu bytu</a:t>
            </a:r>
          </a:p>
          <a:p>
            <a:pPr lvl="1"/>
            <a:r>
              <a:rPr lang="cs-CZ" dirty="0"/>
              <a:t>Zpracování NS a všech právních dokumentů souvisejících s nájmem</a:t>
            </a:r>
          </a:p>
          <a:p>
            <a:pPr lvl="1"/>
            <a:r>
              <a:rPr lang="cs-CZ" dirty="0"/>
              <a:t>Pravidelnou úhradu nájmu </a:t>
            </a:r>
          </a:p>
          <a:p>
            <a:pPr lvl="1"/>
            <a:r>
              <a:rPr lang="cs-CZ" dirty="0"/>
              <a:t>Přihlášení nájemců, přepis energií, nastavení služeb a jejich vyúčtování </a:t>
            </a:r>
          </a:p>
          <a:p>
            <a:pPr lvl="1"/>
            <a:r>
              <a:rPr lang="cs-CZ" dirty="0"/>
              <a:t>Pravidelnou návštěvu bytu a práci s nájemcem </a:t>
            </a:r>
          </a:p>
          <a:p>
            <a:pPr lvl="1"/>
            <a:r>
              <a:rPr lang="cs-CZ" dirty="0"/>
              <a:t>Udržování dlouhodobých sousedských vztahů a práci se sousedstvím </a:t>
            </a:r>
          </a:p>
          <a:p>
            <a:pPr lvl="1"/>
            <a:r>
              <a:rPr lang="cs-CZ" dirty="0"/>
              <a:t>Péči o byt (garančního fondu)</a:t>
            </a:r>
          </a:p>
          <a:p>
            <a:pPr lvl="1"/>
            <a:r>
              <a:rPr lang="cs-CZ" dirty="0"/>
              <a:t>Budování dobrého jména a stabilního pronájmu </a:t>
            </a:r>
          </a:p>
          <a:p>
            <a:pPr marL="457200" lvl="1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Správa bytu: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217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Zjišťování klientových představ o bydlení -  lokalita, velikosti, výše nájemného, vyjasnění přání vs. realita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Zjišťování představ o nájemci od majitele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Spárování vhodného bytu a vhodného nájemce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Nájemní smlouva je uzavírána mezi majitelem a nájemcem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Jedná se o standardní nájemní smlouvu dle NOZ</a:t>
            </a:r>
            <a:endParaRPr lang="cs-CZ" dirty="0">
              <a:cs typeface="Calibri" panose="020F0502020204030204" pitchFamily="34" charset="0"/>
            </a:endParaRPr>
          </a:p>
          <a:p>
            <a:r>
              <a:rPr lang="cs-CZ" dirty="0"/>
              <a:t>Sociální podpora po zabydlení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Jak to děláme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831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Sociálně realitní makléř</a:t>
            </a:r>
          </a:p>
          <a:p>
            <a:pPr lvl="1"/>
            <a:r>
              <a:rPr lang="cs-CZ" dirty="0"/>
              <a:t>Realitní makléř</a:t>
            </a:r>
          </a:p>
          <a:p>
            <a:pPr lvl="1"/>
            <a:r>
              <a:rPr lang="cs-CZ" dirty="0"/>
              <a:t>Sociální pracovník</a:t>
            </a:r>
          </a:p>
          <a:p>
            <a:pPr lvl="1"/>
            <a:r>
              <a:rPr lang="cs-CZ" dirty="0"/>
              <a:t>Sociálně realitní zprostředkovatel</a:t>
            </a:r>
          </a:p>
          <a:p>
            <a:r>
              <a:rPr lang="cs-CZ" dirty="0"/>
              <a:t>Sociálně realitní agentura</a:t>
            </a:r>
          </a:p>
          <a:p>
            <a:pPr lvl="1"/>
            <a:r>
              <a:rPr lang="cs-CZ" dirty="0"/>
              <a:t>Vyhledávání vhodných bytů</a:t>
            </a:r>
          </a:p>
          <a:p>
            <a:pPr lvl="1"/>
            <a:r>
              <a:rPr lang="cs-CZ" dirty="0"/>
              <a:t>Zajišťuje správu nemovitostí</a:t>
            </a:r>
          </a:p>
          <a:p>
            <a:pPr lvl="1"/>
            <a:r>
              <a:rPr lang="cs-CZ" dirty="0"/>
              <a:t>Zajišťuje rozeslání relevantních plateb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0" y="6234372"/>
            <a:ext cx="12192000" cy="480349"/>
          </a:xfrm>
          <a:prstGeom prst="rect">
            <a:avLst/>
          </a:prstGeom>
          <a:solidFill>
            <a:srgbClr val="FF914D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  <a:prstGeom prst="rect">
            <a:avLst/>
          </a:prstGeom>
          <a:solidFill>
            <a:srgbClr val="FF914D">
              <a:alpha val="85098"/>
            </a:srgb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>
                <a:solidFill>
                  <a:schemeClr val="bg1"/>
                </a:solidFill>
                <a:latin typeface="Bahnschrift Light" panose="020B0502040204020203" pitchFamily="34" charset="0"/>
                <a:ea typeface="Yu Gothic Light" panose="020B0300000000000000" pitchFamily="34" charset="-128"/>
                <a:cs typeface="Arial" panose="020B0604020202020204" pitchFamily="34" charset="0"/>
              </a:rPr>
              <a:t>Nástroje podpory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57" b="35150"/>
          <a:stretch/>
        </p:blipFill>
        <p:spPr>
          <a:xfrm>
            <a:off x="8509593" y="503659"/>
            <a:ext cx="2854960" cy="82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04840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21271</TotalTime>
  <Words>562</Words>
  <Application>Microsoft Office PowerPoint</Application>
  <PresentationFormat>Širokoúhlá obrazovka</PresentationFormat>
  <Paragraphs>98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Bahnschrift Light</vt:lpstr>
      <vt:lpstr>Calibri</vt:lpstr>
      <vt:lpstr>Calibri Light</vt:lpstr>
      <vt:lpstr>Wingdings</vt:lpstr>
      <vt:lpstr>Motiv Office</vt:lpstr>
      <vt:lpstr>Spolupráce s majiteli bytů</vt:lpstr>
      <vt:lpstr>Stručný vývoj bydlení v RMDR</vt:lpstr>
      <vt:lpstr>Pozadí vzniku</vt:lpstr>
      <vt:lpstr>Co je naším cílem</vt:lpstr>
      <vt:lpstr>Základ spolupráce</vt:lpstr>
      <vt:lpstr>Očekávání nájemce vs majitel</vt:lpstr>
      <vt:lpstr>Správa bytu:</vt:lpstr>
      <vt:lpstr>Jak to děláme</vt:lpstr>
      <vt:lpstr>Nástroje podpory</vt:lpstr>
      <vt:lpstr>Garanční a krizový fond</vt:lpstr>
      <vt:lpstr>Bariéry a rizika:</vt:lpstr>
      <vt:lpstr>Komunikace s majitelem</vt:lpstr>
      <vt:lpstr>Čísla jsou více než slova</vt:lpstr>
      <vt:lpstr>Prezentace aplikace PowerPoint</vt:lpstr>
      <vt:lpstr>Děkujeme za pozornost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Účet Microsoft</dc:creator>
  <cp:lastModifiedBy>Ales Volny</cp:lastModifiedBy>
  <cp:revision>85</cp:revision>
  <dcterms:created xsi:type="dcterms:W3CDTF">2024-02-12T13:39:34Z</dcterms:created>
  <dcterms:modified xsi:type="dcterms:W3CDTF">2025-05-15T04:35:46Z</dcterms:modified>
</cp:coreProperties>
</file>