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ssistant Bold" charset="1" panose="00000800000000000000"/>
      <p:regular r:id="rId17"/>
    </p:embeddedFont>
    <p:embeddedFont>
      <p:font typeface="League Gothic" charset="1" panose="00000500000000000000"/>
      <p:regular r:id="rId18"/>
    </p:embeddedFont>
    <p:embeddedFont>
      <p:font typeface="Assistant" charset="1" panose="00000500000000000000"/>
      <p:regular r:id="rId19"/>
    </p:embeddedFont>
    <p:embeddedFont>
      <p:font typeface="TAN Twinkle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9800951" y="1799951"/>
            <a:ext cx="10287000" cy="6687099"/>
            <a:chOff x="0" y="0"/>
            <a:chExt cx="3479800" cy="22620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9800" cy="2262056"/>
            </a:xfrm>
            <a:custGeom>
              <a:avLst/>
              <a:gdLst/>
              <a:ahLst/>
              <a:cxnLst/>
              <a:rect r="r" b="b" t="t" l="l"/>
              <a:pathLst>
                <a:path h="2262056" w="3479800">
                  <a:moveTo>
                    <a:pt x="0" y="0"/>
                  </a:moveTo>
                  <a:lnTo>
                    <a:pt x="3479800" y="0"/>
                  </a:lnTo>
                  <a:lnTo>
                    <a:pt x="3479800" y="2262056"/>
                  </a:lnTo>
                  <a:lnTo>
                    <a:pt x="0" y="2262056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5858231" y="-3994741"/>
            <a:ext cx="6571539" cy="18288000"/>
            <a:chOff x="0" y="0"/>
            <a:chExt cx="2809995" cy="78199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09995" cy="7819962"/>
            </a:xfrm>
            <a:custGeom>
              <a:avLst/>
              <a:gdLst/>
              <a:ahLst/>
              <a:cxnLst/>
              <a:rect r="r" b="b" t="t" l="l"/>
              <a:pathLst>
                <a:path h="7819962" w="2809995">
                  <a:moveTo>
                    <a:pt x="0" y="0"/>
                  </a:moveTo>
                  <a:lnTo>
                    <a:pt x="2809995" y="0"/>
                  </a:lnTo>
                  <a:lnTo>
                    <a:pt x="2809995" y="7819962"/>
                  </a:lnTo>
                  <a:lnTo>
                    <a:pt x="0" y="7819962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-2037565" y="4918237"/>
            <a:ext cx="6583056" cy="450526"/>
            <a:chOff x="0" y="0"/>
            <a:chExt cx="2226861" cy="152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26861" cy="152400"/>
            </a:xfrm>
            <a:custGeom>
              <a:avLst/>
              <a:gdLst/>
              <a:ahLst/>
              <a:cxnLst/>
              <a:rect r="r" b="b" t="t" l="l"/>
              <a:pathLst>
                <a:path h="152400" w="2226861">
                  <a:moveTo>
                    <a:pt x="0" y="0"/>
                  </a:moveTo>
                  <a:lnTo>
                    <a:pt x="2226861" y="0"/>
                  </a:lnTo>
                  <a:lnTo>
                    <a:pt x="222686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600901" y="4486899"/>
            <a:ext cx="6687099" cy="1134219"/>
            <a:chOff x="0" y="0"/>
            <a:chExt cx="8916132" cy="1512292"/>
          </a:xfrm>
        </p:grpSpPr>
        <p:grpSp>
          <p:nvGrpSpPr>
            <p:cNvPr name="Group 9" id="9"/>
            <p:cNvGrpSpPr/>
            <p:nvPr/>
          </p:nvGrpSpPr>
          <p:grpSpPr>
            <a:xfrm rot="5400000">
              <a:off x="3701920" y="-3701920"/>
              <a:ext cx="1512292" cy="8916132"/>
              <a:chOff x="0" y="0"/>
              <a:chExt cx="383674" cy="226205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83674" cy="2262056"/>
              </a:xfrm>
              <a:custGeom>
                <a:avLst/>
                <a:gdLst/>
                <a:ahLst/>
                <a:cxnLst/>
                <a:rect r="r" b="b" t="t" l="l"/>
                <a:pathLst>
                  <a:path h="2262056" w="383674">
                    <a:moveTo>
                      <a:pt x="0" y="0"/>
                    </a:moveTo>
                    <a:lnTo>
                      <a:pt x="383674" y="0"/>
                    </a:lnTo>
                    <a:lnTo>
                      <a:pt x="383674" y="2262056"/>
                    </a:lnTo>
                    <a:lnTo>
                      <a:pt x="0" y="226205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474133" y="514846"/>
              <a:ext cx="8195685" cy="539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999" spc="1049">
                  <a:solidFill>
                    <a:srgbClr val="777F8F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RENADI, O.P.S.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944451" y="6888134"/>
            <a:ext cx="3093787" cy="3093787"/>
          </a:xfrm>
          <a:custGeom>
            <a:avLst/>
            <a:gdLst/>
            <a:ahLst/>
            <a:cxnLst/>
            <a:rect r="r" b="b" t="t" l="l"/>
            <a:pathLst>
              <a:path h="3093787" w="3093787">
                <a:moveTo>
                  <a:pt x="0" y="0"/>
                </a:moveTo>
                <a:lnTo>
                  <a:pt x="3093787" y="0"/>
                </a:lnTo>
                <a:lnTo>
                  <a:pt x="3093787" y="3093788"/>
                </a:lnTo>
                <a:lnTo>
                  <a:pt x="0" y="3093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108200" y="3606113"/>
            <a:ext cx="8633455" cy="3581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04"/>
              </a:lnSpc>
            </a:pPr>
            <a:r>
              <a:rPr lang="en-US" sz="15005">
                <a:solidFill>
                  <a:srgbClr val="777F8F"/>
                </a:solidFill>
                <a:latin typeface="League Gothic"/>
                <a:ea typeface="League Gothic"/>
                <a:cs typeface="League Gothic"/>
                <a:sym typeface="League Gothic"/>
              </a:rPr>
              <a:t>RECOVERY BYDLENÍ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7F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216290">
            <a:off x="174507" y="4623661"/>
            <a:ext cx="5731260" cy="573126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2"/>
              <a:stretch>
                <a:fillRect l="-13618" t="0" r="-2422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933769" y="-235830"/>
            <a:ext cx="5659953" cy="565995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327158">
            <a:off x="12673003" y="4557839"/>
            <a:ext cx="5862905" cy="5862905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5688762" y="2064648"/>
            <a:ext cx="7453189" cy="7453189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5"/>
              <a:stretch>
                <a:fillRect l="-3937" t="0" r="-4811" b="-8749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-622425">
            <a:off x="159462" y="228506"/>
            <a:ext cx="7173807" cy="4304284"/>
            <a:chOff x="0" y="0"/>
            <a:chExt cx="6350000" cy="3810000"/>
          </a:xfrm>
        </p:grpSpPr>
        <p:sp>
          <p:nvSpPr>
            <p:cNvPr name="Freeform 15" id="15"/>
            <p:cNvSpPr/>
            <p:nvPr/>
          </p:nvSpPr>
          <p:spPr>
            <a:xfrm flipH="false" flipV="false" rot="65698">
              <a:off x="-30388" y="-54889"/>
              <a:ext cx="6410776" cy="3919778"/>
            </a:xfrm>
            <a:custGeom>
              <a:avLst/>
              <a:gdLst/>
              <a:ahLst/>
              <a:cxnLst/>
              <a:rect r="r" b="b" t="t" l="l"/>
              <a:pathLst>
                <a:path h="3919778" w="6410776">
                  <a:moveTo>
                    <a:pt x="55237" y="3290330"/>
                  </a:moveTo>
                  <a:lnTo>
                    <a:pt x="6699" y="750794"/>
                  </a:lnTo>
                  <a:cubicBezTo>
                    <a:pt x="0" y="400338"/>
                    <a:pt x="278992" y="110474"/>
                    <a:pt x="629448" y="103775"/>
                  </a:cubicBezTo>
                  <a:lnTo>
                    <a:pt x="5708520" y="6698"/>
                  </a:lnTo>
                  <a:cubicBezTo>
                    <a:pt x="6058976" y="0"/>
                    <a:pt x="6348841" y="278992"/>
                    <a:pt x="6355539" y="629448"/>
                  </a:cubicBezTo>
                  <a:lnTo>
                    <a:pt x="6404077" y="3168984"/>
                  </a:lnTo>
                  <a:cubicBezTo>
                    <a:pt x="6410776" y="3519440"/>
                    <a:pt x="6131784" y="3809304"/>
                    <a:pt x="5781328" y="3816003"/>
                  </a:cubicBezTo>
                  <a:lnTo>
                    <a:pt x="702256" y="3913080"/>
                  </a:lnTo>
                  <a:cubicBezTo>
                    <a:pt x="351800" y="3919778"/>
                    <a:pt x="61935" y="3640786"/>
                    <a:pt x="55237" y="3290330"/>
                  </a:cubicBezTo>
                  <a:close/>
                </a:path>
              </a:pathLst>
            </a:custGeom>
            <a:blipFill>
              <a:blip r:embed="rId6"/>
              <a:stretch>
                <a:fillRect l="-1123" t="0" r="-209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EE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90121" y="0"/>
            <a:ext cx="10506466" cy="10287000"/>
            <a:chOff x="0" y="0"/>
            <a:chExt cx="3554039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4039" cy="3479800"/>
            </a:xfrm>
            <a:custGeom>
              <a:avLst/>
              <a:gdLst/>
              <a:ahLst/>
              <a:cxnLst/>
              <a:rect r="r" b="b" t="t" l="l"/>
              <a:pathLst>
                <a:path h="3479800" w="3554039">
                  <a:moveTo>
                    <a:pt x="0" y="0"/>
                  </a:moveTo>
                  <a:lnTo>
                    <a:pt x="3554039" y="0"/>
                  </a:lnTo>
                  <a:lnTo>
                    <a:pt x="355403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2805938" y="1244105"/>
            <a:ext cx="4244312" cy="7798789"/>
            <a:chOff x="0" y="0"/>
            <a:chExt cx="1890725" cy="34741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90725" cy="3474147"/>
            </a:xfrm>
            <a:custGeom>
              <a:avLst/>
              <a:gdLst/>
              <a:ahLst/>
              <a:cxnLst/>
              <a:rect r="r" b="b" t="t" l="l"/>
              <a:pathLst>
                <a:path h="3474147" w="1890725">
                  <a:moveTo>
                    <a:pt x="0" y="0"/>
                  </a:moveTo>
                  <a:lnTo>
                    <a:pt x="1890725" y="0"/>
                  </a:lnTo>
                  <a:lnTo>
                    <a:pt x="1890725" y="3474147"/>
                  </a:lnTo>
                  <a:lnTo>
                    <a:pt x="0" y="3474147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177324" y="3802949"/>
            <a:ext cx="5616094" cy="3052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83"/>
              </a:lnSpc>
            </a:pPr>
            <a:r>
              <a:rPr lang="en-US" sz="12870">
                <a:solidFill>
                  <a:srgbClr val="DBEEF7"/>
                </a:solidFill>
                <a:latin typeface="League Gothic"/>
                <a:ea typeface="League Gothic"/>
                <a:cs typeface="League Gothic"/>
                <a:sym typeface="League Gothic"/>
              </a:rPr>
              <a:t>DĚKUJI ZA POZORNOST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499111" y="8017698"/>
            <a:ext cx="5909239" cy="1240602"/>
            <a:chOff x="0" y="0"/>
            <a:chExt cx="7878985" cy="165413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887904"/>
              <a:ext cx="7878985" cy="7662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b="true" sz="3999">
                  <a:solidFill>
                    <a:srgbClr val="777F8F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www.vicnezpronajem.cz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8100"/>
              <a:ext cx="7878985" cy="766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3999" spc="119">
                  <a:solidFill>
                    <a:srgbClr val="575757"/>
                  </a:solidFill>
                  <a:latin typeface="Assistant"/>
                  <a:ea typeface="Assistant"/>
                  <a:cs typeface="Assistant"/>
                  <a:sym typeface="Assistant"/>
                </a:rPr>
                <a:t>WEB: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9144000" y="5529257"/>
            <a:ext cx="1371423" cy="1371423"/>
          </a:xfrm>
          <a:custGeom>
            <a:avLst/>
            <a:gdLst/>
            <a:ahLst/>
            <a:cxnLst/>
            <a:rect r="r" b="b" t="t" l="l"/>
            <a:pathLst>
              <a:path h="1371423" w="1371423">
                <a:moveTo>
                  <a:pt x="0" y="0"/>
                </a:moveTo>
                <a:lnTo>
                  <a:pt x="1371423" y="0"/>
                </a:lnTo>
                <a:lnTo>
                  <a:pt x="1371423" y="1371423"/>
                </a:lnTo>
                <a:lnTo>
                  <a:pt x="0" y="13714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44000" y="3720412"/>
            <a:ext cx="1371423" cy="1371423"/>
          </a:xfrm>
          <a:custGeom>
            <a:avLst/>
            <a:gdLst/>
            <a:ahLst/>
            <a:cxnLst/>
            <a:rect r="r" b="b" t="t" l="l"/>
            <a:pathLst>
              <a:path h="1371423" w="1371423">
                <a:moveTo>
                  <a:pt x="0" y="0"/>
                </a:moveTo>
                <a:lnTo>
                  <a:pt x="1371423" y="0"/>
                </a:lnTo>
                <a:lnTo>
                  <a:pt x="1371423" y="1371422"/>
                </a:lnTo>
                <a:lnTo>
                  <a:pt x="0" y="137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220777">
            <a:off x="14164983" y="3373060"/>
            <a:ext cx="734324" cy="638861"/>
          </a:xfrm>
          <a:custGeom>
            <a:avLst/>
            <a:gdLst/>
            <a:ahLst/>
            <a:cxnLst/>
            <a:rect r="r" b="b" t="t" l="l"/>
            <a:pathLst>
              <a:path h="638861" w="734324">
                <a:moveTo>
                  <a:pt x="0" y="0"/>
                </a:moveTo>
                <a:lnTo>
                  <a:pt x="734324" y="0"/>
                </a:lnTo>
                <a:lnTo>
                  <a:pt x="734324" y="638862"/>
                </a:lnTo>
                <a:lnTo>
                  <a:pt x="0" y="6388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340485">
            <a:off x="16695980" y="6437704"/>
            <a:ext cx="521376" cy="503779"/>
          </a:xfrm>
          <a:custGeom>
            <a:avLst/>
            <a:gdLst/>
            <a:ahLst/>
            <a:cxnLst/>
            <a:rect r="r" b="b" t="t" l="l"/>
            <a:pathLst>
              <a:path h="503779" w="521376">
                <a:moveTo>
                  <a:pt x="0" y="0"/>
                </a:moveTo>
                <a:lnTo>
                  <a:pt x="521375" y="0"/>
                </a:lnTo>
                <a:lnTo>
                  <a:pt x="521375" y="503780"/>
                </a:lnTo>
                <a:lnTo>
                  <a:pt x="0" y="503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780274" y="4000298"/>
            <a:ext cx="12952070" cy="706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74"/>
              </a:lnSpc>
            </a:pPr>
            <a:r>
              <a:rPr lang="en-US" sz="3983">
                <a:solidFill>
                  <a:srgbClr val="000000"/>
                </a:solidFill>
                <a:latin typeface="TAN Twinkle"/>
                <a:ea typeface="TAN Twinkle"/>
                <a:cs typeface="TAN Twinkle"/>
                <a:sym typeface="TAN Twinkle"/>
              </a:rPr>
              <a:t>renadi_hf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780274" y="5809143"/>
            <a:ext cx="7897966" cy="706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74"/>
              </a:lnSpc>
            </a:pPr>
            <a:r>
              <a:rPr lang="en-US" sz="3983">
                <a:solidFill>
                  <a:srgbClr val="000000"/>
                </a:solidFill>
                <a:latin typeface="TAN Twinkle"/>
                <a:ea typeface="TAN Twinkle"/>
                <a:cs typeface="TAN Twinkle"/>
                <a:sym typeface="TAN Twinkle"/>
              </a:rPr>
              <a:t>Recovery bydlení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2685184" y="992778"/>
            <a:ext cx="6571539" cy="8301444"/>
            <a:chOff x="0" y="0"/>
            <a:chExt cx="2809995" cy="3549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09995" cy="3549703"/>
            </a:xfrm>
            <a:custGeom>
              <a:avLst/>
              <a:gdLst/>
              <a:ahLst/>
              <a:cxnLst/>
              <a:rect r="r" b="b" t="t" l="l"/>
              <a:pathLst>
                <a:path h="3549703" w="2809995">
                  <a:moveTo>
                    <a:pt x="0" y="0"/>
                  </a:moveTo>
                  <a:lnTo>
                    <a:pt x="2809995" y="0"/>
                  </a:lnTo>
                  <a:lnTo>
                    <a:pt x="2809995" y="3549703"/>
                  </a:lnTo>
                  <a:lnTo>
                    <a:pt x="0" y="3549703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-2610442" y="4458647"/>
            <a:ext cx="6571539" cy="1369706"/>
            <a:chOff x="0" y="0"/>
            <a:chExt cx="2809995" cy="5856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09995" cy="585687"/>
            </a:xfrm>
            <a:custGeom>
              <a:avLst/>
              <a:gdLst/>
              <a:ahLst/>
              <a:cxnLst/>
              <a:rect r="r" b="b" t="t" l="l"/>
              <a:pathLst>
                <a:path h="585687" w="2809995">
                  <a:moveTo>
                    <a:pt x="0" y="0"/>
                  </a:moveTo>
                  <a:lnTo>
                    <a:pt x="2809995" y="0"/>
                  </a:lnTo>
                  <a:lnTo>
                    <a:pt x="2809995" y="585687"/>
                  </a:lnTo>
                  <a:lnTo>
                    <a:pt x="0" y="585687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4776968" y="4918237"/>
            <a:ext cx="6571539" cy="450526"/>
            <a:chOff x="0" y="0"/>
            <a:chExt cx="2222965" cy="152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22965" cy="152400"/>
            </a:xfrm>
            <a:custGeom>
              <a:avLst/>
              <a:gdLst/>
              <a:ahLst/>
              <a:cxnLst/>
              <a:rect r="r" b="b" t="t" l="l"/>
              <a:pathLst>
                <a:path h="152400" w="2222965">
                  <a:moveTo>
                    <a:pt x="0" y="0"/>
                  </a:moveTo>
                  <a:lnTo>
                    <a:pt x="2222965" y="0"/>
                  </a:lnTo>
                  <a:lnTo>
                    <a:pt x="22229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994221" y="2247900"/>
            <a:ext cx="5970708" cy="552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3000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Každý člověk má právo na domov – bez podmínek</a:t>
            </a:r>
          </a:p>
          <a:p>
            <a:pPr algn="l">
              <a:lnSpc>
                <a:spcPts val="6300"/>
              </a:lnSpc>
            </a:pPr>
            <a:r>
              <a:rPr lang="en-US" sz="3000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Domov jako start, ne odměna</a:t>
            </a:r>
          </a:p>
          <a:p>
            <a:pPr algn="l">
              <a:lnSpc>
                <a:spcPts val="6300"/>
              </a:lnSpc>
            </a:pPr>
            <a:r>
              <a:rPr lang="en-US" sz="3000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Neposkytujeme „pouze bydlení“ </a:t>
            </a:r>
          </a:p>
          <a:p>
            <a:pPr algn="l">
              <a:lnSpc>
                <a:spcPts val="6300"/>
              </a:lnSpc>
            </a:pPr>
            <a:r>
              <a:rPr lang="en-US" sz="3000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– ale bezpečí, vztah a důvěru</a:t>
            </a:r>
          </a:p>
          <a:p>
            <a:pPr algn="l">
              <a:lnSpc>
                <a:spcPts val="6300"/>
              </a:lnSpc>
            </a:pPr>
            <a:r>
              <a:rPr lang="en-US" b="true" sz="3000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Zotavení (recovery) znamená víc než abstinenci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75534" y="3190875"/>
            <a:ext cx="6296655" cy="423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12000">
                <a:solidFill>
                  <a:srgbClr val="777F8F"/>
                </a:solidFill>
                <a:latin typeface="League Gothic"/>
                <a:ea typeface="League Gothic"/>
                <a:cs typeface="League Gothic"/>
                <a:sym typeface="League Gothic"/>
              </a:rPr>
              <a:t>JAK RECOVERY BYDLENÍ FUNGUJE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2685184" y="992778"/>
            <a:ext cx="6571539" cy="8301444"/>
            <a:chOff x="0" y="0"/>
            <a:chExt cx="2809995" cy="3549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09995" cy="3549703"/>
            </a:xfrm>
            <a:custGeom>
              <a:avLst/>
              <a:gdLst/>
              <a:ahLst/>
              <a:cxnLst/>
              <a:rect r="r" b="b" t="t" l="l"/>
              <a:pathLst>
                <a:path h="3549703" w="2809995">
                  <a:moveTo>
                    <a:pt x="0" y="0"/>
                  </a:moveTo>
                  <a:lnTo>
                    <a:pt x="2809995" y="0"/>
                  </a:lnTo>
                  <a:lnTo>
                    <a:pt x="2809995" y="3549703"/>
                  </a:lnTo>
                  <a:lnTo>
                    <a:pt x="0" y="3549703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20231" y="8765421"/>
            <a:ext cx="8301444" cy="1521579"/>
            <a:chOff x="0" y="0"/>
            <a:chExt cx="3549704" cy="65062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49703" cy="650628"/>
            </a:xfrm>
            <a:custGeom>
              <a:avLst/>
              <a:gdLst/>
              <a:ahLst/>
              <a:cxnLst/>
              <a:rect r="r" b="b" t="t" l="l"/>
              <a:pathLst>
                <a:path h="650628" w="3549703">
                  <a:moveTo>
                    <a:pt x="0" y="0"/>
                  </a:moveTo>
                  <a:lnTo>
                    <a:pt x="3549703" y="0"/>
                  </a:lnTo>
                  <a:lnTo>
                    <a:pt x="3549703" y="650628"/>
                  </a:lnTo>
                  <a:lnTo>
                    <a:pt x="0" y="650628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20231" y="0"/>
            <a:ext cx="8301444" cy="1521579"/>
            <a:chOff x="0" y="0"/>
            <a:chExt cx="3549704" cy="6506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49703" cy="650628"/>
            </a:xfrm>
            <a:custGeom>
              <a:avLst/>
              <a:gdLst/>
              <a:ahLst/>
              <a:cxnLst/>
              <a:rect r="r" b="b" t="t" l="l"/>
              <a:pathLst>
                <a:path h="650628" w="3549703">
                  <a:moveTo>
                    <a:pt x="0" y="0"/>
                  </a:moveTo>
                  <a:lnTo>
                    <a:pt x="3549703" y="0"/>
                  </a:lnTo>
                  <a:lnTo>
                    <a:pt x="3549703" y="650628"/>
                  </a:lnTo>
                  <a:lnTo>
                    <a:pt x="0" y="650628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4776968" y="4918237"/>
            <a:ext cx="6571539" cy="450526"/>
            <a:chOff x="0" y="0"/>
            <a:chExt cx="2222965" cy="152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2965" cy="152400"/>
            </a:xfrm>
            <a:custGeom>
              <a:avLst/>
              <a:gdLst/>
              <a:ahLst/>
              <a:cxnLst/>
              <a:rect r="r" b="b" t="t" l="l"/>
              <a:pathLst>
                <a:path h="152400" w="2222965">
                  <a:moveTo>
                    <a:pt x="0" y="0"/>
                  </a:moveTo>
                  <a:lnTo>
                    <a:pt x="2222965" y="0"/>
                  </a:lnTo>
                  <a:lnTo>
                    <a:pt x="22229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695554" y="1473954"/>
            <a:ext cx="5054405" cy="2549541"/>
            <a:chOff x="0" y="0"/>
            <a:chExt cx="1331201" cy="67148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1201" cy="671484"/>
            </a:xfrm>
            <a:custGeom>
              <a:avLst/>
              <a:gdLst/>
              <a:ahLst/>
              <a:cxnLst/>
              <a:rect r="r" b="b" t="t" l="l"/>
              <a:pathLst>
                <a:path h="671484" w="1331201">
                  <a:moveTo>
                    <a:pt x="0" y="0"/>
                  </a:moveTo>
                  <a:lnTo>
                    <a:pt x="1331201" y="0"/>
                  </a:lnTo>
                  <a:lnTo>
                    <a:pt x="1331201" y="671484"/>
                  </a:lnTo>
                  <a:lnTo>
                    <a:pt x="0" y="6714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1201" cy="709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1288592" y="1504949"/>
            <a:ext cx="5384764" cy="7162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b="true" sz="2999" spc="89" u="sng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20 klientů, z toho:</a:t>
            </a:r>
          </a:p>
          <a:p>
            <a:pPr algn="l">
              <a:lnSpc>
                <a:spcPts val="4799"/>
              </a:lnSpc>
            </a:pPr>
            <a:r>
              <a:rPr lang="en-US" sz="2999" spc="89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 – 12 Housing First</a:t>
            </a:r>
          </a:p>
          <a:p>
            <a:pPr algn="l">
              <a:lnSpc>
                <a:spcPts val="4799"/>
              </a:lnSpc>
            </a:pPr>
            <a:r>
              <a:rPr lang="en-US" sz="2999" spc="89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 – 8 z pobytové služby následné péče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b="true" sz="2999" spc="89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Lidé s duální diagnózou </a:t>
            </a:r>
          </a:p>
          <a:p>
            <a:pPr algn="l">
              <a:lnSpc>
                <a:spcPts val="4799"/>
              </a:lnSpc>
            </a:pPr>
            <a:r>
              <a:rPr lang="en-US" sz="2999" spc="89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Bez formální diagnózy </a:t>
            </a:r>
          </a:p>
          <a:p>
            <a:pPr algn="l">
              <a:lnSpc>
                <a:spcPts val="4799"/>
              </a:lnSpc>
            </a:pPr>
            <a:r>
              <a:rPr lang="en-US" sz="2999" spc="89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a medikace</a:t>
            </a:r>
          </a:p>
          <a:p>
            <a:pPr algn="l">
              <a:lnSpc>
                <a:spcPts val="4799"/>
              </a:lnSpc>
            </a:pPr>
            <a:r>
              <a:rPr lang="en-US" b="true" sz="2999" spc="89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Většinou bez důvěry v systém</a:t>
            </a:r>
          </a:p>
          <a:p>
            <a:pPr algn="l">
              <a:lnSpc>
                <a:spcPts val="4799"/>
              </a:lnSpc>
            </a:pPr>
            <a:r>
              <a:rPr lang="en-US" b="true" sz="2999" spc="89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Ča</a:t>
            </a:r>
            <a:r>
              <a:rPr lang="en-US" b="true" sz="2999" spc="89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sto dlouhé roky bez stabilního bydlení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2675534" y="2814130"/>
            <a:ext cx="6334755" cy="4467416"/>
            <a:chOff x="0" y="0"/>
            <a:chExt cx="8446340" cy="595655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419100"/>
              <a:ext cx="8395540" cy="4915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504"/>
                </a:lnSpc>
              </a:pPr>
              <a:r>
                <a:rPr lang="en-US" sz="15005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CÍLOVÁ SKUPINA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0800" y="5394579"/>
              <a:ext cx="8395540" cy="561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b="true" sz="3000" spc="1050">
                  <a:solidFill>
                    <a:srgbClr val="FFFFFF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VE ZKRATCE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9A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1340680" y="3339680"/>
            <a:ext cx="10287000" cy="3607639"/>
            <a:chOff x="0" y="0"/>
            <a:chExt cx="4398729" cy="15426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98728" cy="1542629"/>
            </a:xfrm>
            <a:custGeom>
              <a:avLst/>
              <a:gdLst/>
              <a:ahLst/>
              <a:cxnLst/>
              <a:rect r="r" b="b" t="t" l="l"/>
              <a:pathLst>
                <a:path h="1542629" w="4398728">
                  <a:moveTo>
                    <a:pt x="0" y="0"/>
                  </a:moveTo>
                  <a:lnTo>
                    <a:pt x="4398728" y="0"/>
                  </a:lnTo>
                  <a:lnTo>
                    <a:pt x="4398728" y="1542629"/>
                  </a:lnTo>
                  <a:lnTo>
                    <a:pt x="0" y="1542629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072721" y="2082589"/>
            <a:ext cx="7215279" cy="5930496"/>
            <a:chOff x="0" y="0"/>
            <a:chExt cx="3085258" cy="25358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85258" cy="2535885"/>
            </a:xfrm>
            <a:custGeom>
              <a:avLst/>
              <a:gdLst/>
              <a:ahLst/>
              <a:cxnLst/>
              <a:rect r="r" b="b" t="t" l="l"/>
              <a:pathLst>
                <a:path h="2535885" w="3085258">
                  <a:moveTo>
                    <a:pt x="0" y="0"/>
                  </a:moveTo>
                  <a:lnTo>
                    <a:pt x="3085258" y="0"/>
                  </a:lnTo>
                  <a:lnTo>
                    <a:pt x="3085258" y="2535885"/>
                  </a:lnTo>
                  <a:lnTo>
                    <a:pt x="0" y="253588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482644" y="2476087"/>
            <a:ext cx="6805356" cy="5143500"/>
            <a:chOff x="0" y="0"/>
            <a:chExt cx="9073809" cy="68580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32289" r="0" b="2848"/>
            <a:stretch>
              <a:fillRect/>
            </a:stretch>
          </p:blipFill>
          <p:spPr>
            <a:xfrm flipH="false" flipV="false">
              <a:off x="0" y="0"/>
              <a:ext cx="9073809" cy="6858000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1028700" y="4115435"/>
            <a:ext cx="9695306" cy="5142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b="true" sz="3199" spc="95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Klienti často odmítají léky a diagnózu </a:t>
            </a:r>
          </a:p>
          <a:p>
            <a:pPr algn="l">
              <a:lnSpc>
                <a:spcPts val="5119"/>
              </a:lnSpc>
            </a:pPr>
            <a:r>
              <a:rPr lang="en-US" sz="3199" spc="95" b="true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Projevy duševního onemocnění </a:t>
            </a:r>
          </a:p>
          <a:p>
            <a:pPr algn="l">
              <a:lnSpc>
                <a:spcPts val="5119"/>
              </a:lnSpc>
            </a:pPr>
            <a:r>
              <a:rPr lang="en-US" b="true" sz="3199" spc="95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mohou být intenzivní</a:t>
            </a:r>
          </a:p>
          <a:p>
            <a:pPr algn="l">
              <a:lnSpc>
                <a:spcPts val="5119"/>
              </a:lnSpc>
            </a:pPr>
            <a:r>
              <a:rPr lang="en-US" b="true" sz="3199" spc="95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Potřebují čas, důvěru a stabilní podporu, ne tlak</a:t>
            </a:r>
          </a:p>
          <a:p>
            <a:pPr algn="l">
              <a:lnSpc>
                <a:spcPts val="5119"/>
              </a:lnSpc>
            </a:pPr>
            <a:r>
              <a:rPr lang="en-US" sz="3199" spc="95" b="true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Dlouhé roky na ulici se podepisují </a:t>
            </a:r>
          </a:p>
          <a:p>
            <a:pPr algn="l">
              <a:lnSpc>
                <a:spcPts val="5119"/>
              </a:lnSpc>
            </a:pPr>
            <a:r>
              <a:rPr lang="en-US" b="true" sz="3199" spc="95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na fyzické kondici</a:t>
            </a:r>
          </a:p>
          <a:p>
            <a:pPr algn="l">
              <a:lnSpc>
                <a:spcPts val="5119"/>
              </a:lnSpc>
            </a:pPr>
            <a:r>
              <a:rPr lang="en-US" b="true" sz="3199" spc="95" u="none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Ambivalence</a:t>
            </a:r>
          </a:p>
          <a:p>
            <a:pPr algn="l">
              <a:lnSpc>
                <a:spcPts val="5119"/>
              </a:lnSpc>
            </a:pPr>
            <a:r>
              <a:rPr lang="en-US" b="true" sz="3199" spc="95" u="none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⟶  Bydlení přináší nové výzvy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1104392"/>
            <a:ext cx="6334755" cy="2743390"/>
            <a:chOff x="0" y="0"/>
            <a:chExt cx="8446340" cy="365785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419100"/>
              <a:ext cx="8395540" cy="2629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504"/>
                </a:lnSpc>
              </a:pPr>
              <a:r>
                <a:rPr lang="en-US" sz="15005">
                  <a:solidFill>
                    <a:srgbClr val="DBEEF7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SPECIFIKA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0800" y="3118104"/>
              <a:ext cx="8395540" cy="539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b="true" sz="2999" spc="1049">
                  <a:solidFill>
                    <a:srgbClr val="FFFFFF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CÍLOVÉ SKUPINY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5400000">
            <a:off x="-2739985" y="4822575"/>
            <a:ext cx="5930496" cy="450526"/>
            <a:chOff x="0" y="0"/>
            <a:chExt cx="2006119" cy="152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06118" cy="152400"/>
            </a:xfrm>
            <a:custGeom>
              <a:avLst/>
              <a:gdLst/>
              <a:ahLst/>
              <a:cxnLst/>
              <a:rect r="r" b="b" t="t" l="l"/>
              <a:pathLst>
                <a:path h="152400" w="2006118">
                  <a:moveTo>
                    <a:pt x="0" y="0"/>
                  </a:moveTo>
                  <a:lnTo>
                    <a:pt x="2006118" y="0"/>
                  </a:lnTo>
                  <a:lnTo>
                    <a:pt x="200611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EE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770588" y="286812"/>
            <a:ext cx="5636546" cy="7120322"/>
            <a:chOff x="0" y="0"/>
            <a:chExt cx="2809995" cy="3549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09995" cy="3549703"/>
            </a:xfrm>
            <a:custGeom>
              <a:avLst/>
              <a:gdLst/>
              <a:ahLst/>
              <a:cxnLst/>
              <a:rect r="r" b="b" t="t" l="l"/>
              <a:pathLst>
                <a:path h="3549703" w="2809995">
                  <a:moveTo>
                    <a:pt x="0" y="0"/>
                  </a:moveTo>
                  <a:lnTo>
                    <a:pt x="2809995" y="0"/>
                  </a:lnTo>
                  <a:lnTo>
                    <a:pt x="2809995" y="3549703"/>
                  </a:lnTo>
                  <a:lnTo>
                    <a:pt x="0" y="35497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0"/>
            <a:ext cx="7550501" cy="10287000"/>
            <a:chOff x="0" y="0"/>
            <a:chExt cx="2554120" cy="3479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54120" cy="3479800"/>
            </a:xfrm>
            <a:custGeom>
              <a:avLst/>
              <a:gdLst/>
              <a:ahLst/>
              <a:cxnLst/>
              <a:rect r="r" b="b" t="t" l="l"/>
              <a:pathLst>
                <a:path h="3479800" w="2554120">
                  <a:moveTo>
                    <a:pt x="0" y="0"/>
                  </a:moveTo>
                  <a:lnTo>
                    <a:pt x="2554120" y="0"/>
                  </a:lnTo>
                  <a:lnTo>
                    <a:pt x="255412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567415"/>
            <a:ext cx="7120322" cy="719585"/>
            <a:chOff x="0" y="0"/>
            <a:chExt cx="2408603" cy="24341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08603" cy="243415"/>
            </a:xfrm>
            <a:custGeom>
              <a:avLst/>
              <a:gdLst/>
              <a:ahLst/>
              <a:cxnLst/>
              <a:rect r="r" b="b" t="t" l="l"/>
              <a:pathLst>
                <a:path h="243415" w="2408603">
                  <a:moveTo>
                    <a:pt x="0" y="0"/>
                  </a:moveTo>
                  <a:lnTo>
                    <a:pt x="2408603" y="0"/>
                  </a:lnTo>
                  <a:lnTo>
                    <a:pt x="2408603" y="243415"/>
                  </a:lnTo>
                  <a:lnTo>
                    <a:pt x="0" y="243415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492080" y="357874"/>
            <a:ext cx="6825695" cy="9654449"/>
          </a:xfrm>
          <a:custGeom>
            <a:avLst/>
            <a:gdLst/>
            <a:ahLst/>
            <a:cxnLst/>
            <a:rect r="r" b="b" t="t" l="l"/>
            <a:pathLst>
              <a:path h="9654449" w="6825695">
                <a:moveTo>
                  <a:pt x="0" y="0"/>
                </a:moveTo>
                <a:lnTo>
                  <a:pt x="6825695" y="0"/>
                </a:lnTo>
                <a:lnTo>
                  <a:pt x="6825695" y="9654448"/>
                </a:lnTo>
                <a:lnTo>
                  <a:pt x="0" y="9654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80814" y="1772997"/>
            <a:ext cx="5616094" cy="4519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83"/>
              </a:lnSpc>
            </a:pPr>
            <a:r>
              <a:rPr lang="en-US" sz="12870">
                <a:solidFill>
                  <a:srgbClr val="777F8F"/>
                </a:solidFill>
                <a:latin typeface="League Gothic"/>
                <a:ea typeface="League Gothic"/>
                <a:cs typeface="League Gothic"/>
                <a:sym typeface="League Gothic"/>
              </a:rPr>
              <a:t>TÝM RECOVERY BYDLENÍ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949A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07846" y="1885979"/>
            <a:ext cx="1735086" cy="221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99"/>
              </a:lnSpc>
            </a:pPr>
            <a:r>
              <a:rPr lang="en-US" sz="17999" spc="359">
                <a:solidFill>
                  <a:srgbClr val="DBEEF7"/>
                </a:solidFill>
                <a:latin typeface="League Gothic"/>
                <a:ea typeface="League Gothic"/>
                <a:cs typeface="League Gothic"/>
                <a:sym typeface="League Gothic"/>
              </a:rPr>
              <a:t>20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608958" y="3936587"/>
            <a:ext cx="2763892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>
                <a:solidFill>
                  <a:srgbClr val="DBEEF7"/>
                </a:solidFill>
                <a:latin typeface="League Gothic"/>
                <a:ea typeface="League Gothic"/>
                <a:cs typeface="League Gothic"/>
                <a:sym typeface="League Gothic"/>
              </a:rPr>
              <a:t>KLIENTI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608958" y="4592098"/>
            <a:ext cx="276389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8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MUSELI BYT OPUSTIT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495408" y="3936587"/>
            <a:ext cx="2763892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KLIENT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491909" y="4620673"/>
            <a:ext cx="2763892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 spc="8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ČEKÁ </a:t>
            </a:r>
          </a:p>
          <a:p>
            <a:pPr algn="l">
              <a:lnSpc>
                <a:spcPts val="3899"/>
              </a:lnSpc>
            </a:pPr>
            <a:r>
              <a:rPr lang="en-US" sz="2999" spc="8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 ZABYDLENÍ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28621" y="3936587"/>
            <a:ext cx="2763892" cy="192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BYTŮ</a:t>
            </a:r>
          </a:p>
          <a:p>
            <a:pPr algn="l">
              <a:lnSpc>
                <a:spcPts val="5000"/>
              </a:lnSpc>
            </a:pPr>
            <a:r>
              <a:rPr lang="en-US" sz="5000" u="none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&amp;</a:t>
            </a:r>
          </a:p>
          <a:p>
            <a:pPr algn="l">
              <a:lnSpc>
                <a:spcPts val="5000"/>
              </a:lnSpc>
            </a:pPr>
            <a:r>
              <a:rPr lang="en-US" sz="5000" u="none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KLIENTŮ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28621" y="5854287"/>
            <a:ext cx="2763892" cy="144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 spc="8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ZABYDLENO </a:t>
            </a:r>
          </a:p>
          <a:p>
            <a:pPr algn="l">
              <a:lnSpc>
                <a:spcPts val="3899"/>
              </a:lnSpc>
            </a:pPr>
            <a:r>
              <a:rPr lang="en-US" sz="2999" spc="8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OD ZAČÁTKU PROJEKTU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592958" y="3881849"/>
            <a:ext cx="450526" cy="5366926"/>
            <a:chOff x="0" y="0"/>
            <a:chExt cx="152400" cy="18154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2400" cy="1815479"/>
            </a:xfrm>
            <a:custGeom>
              <a:avLst/>
              <a:gdLst/>
              <a:ahLst/>
              <a:cxnLst/>
              <a:rect r="r" b="b" t="t" l="l"/>
              <a:pathLst>
                <a:path h="1815479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815479"/>
                  </a:lnTo>
                  <a:lnTo>
                    <a:pt x="0" y="18154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479408" y="3881849"/>
            <a:ext cx="450526" cy="5366926"/>
            <a:chOff x="0" y="0"/>
            <a:chExt cx="152400" cy="181547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400" cy="1815479"/>
            </a:xfrm>
            <a:custGeom>
              <a:avLst/>
              <a:gdLst/>
              <a:ahLst/>
              <a:cxnLst/>
              <a:rect r="r" b="b" t="t" l="l"/>
              <a:pathLst>
                <a:path h="1815479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815479"/>
                  </a:lnTo>
                  <a:lnTo>
                    <a:pt x="0" y="1815479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12621" y="3881849"/>
            <a:ext cx="450526" cy="5366926"/>
            <a:chOff x="0" y="0"/>
            <a:chExt cx="152400" cy="181547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2400" cy="1815479"/>
            </a:xfrm>
            <a:custGeom>
              <a:avLst/>
              <a:gdLst/>
              <a:ahLst/>
              <a:cxnLst/>
              <a:rect r="r" b="b" t="t" l="l"/>
              <a:pathLst>
                <a:path h="1815479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815479"/>
                  </a:lnTo>
                  <a:lnTo>
                    <a:pt x="0" y="1815479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090216" y="1885979"/>
            <a:ext cx="1735086" cy="221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99"/>
              </a:lnSpc>
            </a:pPr>
            <a:r>
              <a:rPr lang="en-US" sz="17999" spc="359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89503" y="1885979"/>
            <a:ext cx="1735086" cy="221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99"/>
              </a:lnSpc>
            </a:pPr>
            <a:r>
              <a:rPr lang="en-US" sz="17999" spc="359">
                <a:solidFill>
                  <a:srgbClr val="DBEEF7"/>
                </a:solidFill>
                <a:latin typeface="League Gothic"/>
                <a:ea typeface="League Gothic"/>
                <a:cs typeface="League Gothic"/>
                <a:sym typeface="League Gothic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2685184" y="992778"/>
            <a:ext cx="6571539" cy="8301444"/>
            <a:chOff x="0" y="0"/>
            <a:chExt cx="2809995" cy="3549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09995" cy="3549703"/>
            </a:xfrm>
            <a:custGeom>
              <a:avLst/>
              <a:gdLst/>
              <a:ahLst/>
              <a:cxnLst/>
              <a:rect r="r" b="b" t="t" l="l"/>
              <a:pathLst>
                <a:path h="3549703" w="2809995">
                  <a:moveTo>
                    <a:pt x="0" y="0"/>
                  </a:moveTo>
                  <a:lnTo>
                    <a:pt x="2809995" y="0"/>
                  </a:lnTo>
                  <a:lnTo>
                    <a:pt x="2809995" y="3549703"/>
                  </a:lnTo>
                  <a:lnTo>
                    <a:pt x="0" y="3549703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-2610442" y="4458647"/>
            <a:ext cx="6571539" cy="1369706"/>
            <a:chOff x="0" y="0"/>
            <a:chExt cx="2809995" cy="5856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09995" cy="585687"/>
            </a:xfrm>
            <a:custGeom>
              <a:avLst/>
              <a:gdLst/>
              <a:ahLst/>
              <a:cxnLst/>
              <a:rect r="r" b="b" t="t" l="l"/>
              <a:pathLst>
                <a:path h="585687" w="2809995">
                  <a:moveTo>
                    <a:pt x="0" y="0"/>
                  </a:moveTo>
                  <a:lnTo>
                    <a:pt x="2809995" y="0"/>
                  </a:lnTo>
                  <a:lnTo>
                    <a:pt x="2809995" y="585687"/>
                  </a:lnTo>
                  <a:lnTo>
                    <a:pt x="0" y="585687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4776968" y="4918237"/>
            <a:ext cx="6571539" cy="450526"/>
            <a:chOff x="0" y="0"/>
            <a:chExt cx="2222965" cy="152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22965" cy="152400"/>
            </a:xfrm>
            <a:custGeom>
              <a:avLst/>
              <a:gdLst/>
              <a:ahLst/>
              <a:cxnLst/>
              <a:rect r="r" b="b" t="t" l="l"/>
              <a:pathLst>
                <a:path h="152400" w="2222965">
                  <a:moveTo>
                    <a:pt x="0" y="0"/>
                  </a:moveTo>
                  <a:lnTo>
                    <a:pt x="2222965" y="0"/>
                  </a:lnTo>
                  <a:lnTo>
                    <a:pt x="22229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288592" y="2738435"/>
            <a:ext cx="5447913" cy="451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49"/>
              </a:lnSpc>
            </a:pPr>
            <a:r>
              <a:rPr lang="en-US" sz="3499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Nedostatek bytů </a:t>
            </a:r>
          </a:p>
          <a:p>
            <a:pPr algn="l">
              <a:lnSpc>
                <a:spcPts val="7349"/>
              </a:lnSpc>
            </a:pPr>
            <a:r>
              <a:rPr lang="en-US" sz="3499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– složité vyjednávání</a:t>
            </a:r>
          </a:p>
          <a:p>
            <a:pPr algn="l">
              <a:lnSpc>
                <a:spcPts val="7349"/>
              </a:lnSpc>
            </a:pPr>
            <a:r>
              <a:rPr lang="en-US" sz="3499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Předsudky okolí </a:t>
            </a:r>
          </a:p>
          <a:p>
            <a:pPr algn="l">
              <a:lnSpc>
                <a:spcPts val="7349"/>
              </a:lnSpc>
            </a:pPr>
            <a:r>
              <a:rPr lang="en-US" sz="3499" b="true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– pronajímatelé, sousedé</a:t>
            </a:r>
          </a:p>
          <a:p>
            <a:pPr algn="l">
              <a:lnSpc>
                <a:spcPts val="7349"/>
              </a:lnSpc>
            </a:pPr>
            <a:r>
              <a:rPr lang="en-US" b="true" sz="3499">
                <a:solidFill>
                  <a:srgbClr val="5757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• Dlouhý proces adaptace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75534" y="3271330"/>
            <a:ext cx="6296655" cy="3581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04"/>
              </a:lnSpc>
            </a:pPr>
            <a:r>
              <a:rPr lang="en-US" sz="15005">
                <a:solidFill>
                  <a:srgbClr val="777F8F"/>
                </a:solidFill>
                <a:latin typeface="League Gothic"/>
                <a:ea typeface="League Gothic"/>
                <a:cs typeface="League Gothic"/>
                <a:sym typeface="League Gothic"/>
              </a:rPr>
              <a:t>S ČÍM SE SETKÁVÁME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554325" y="-554325"/>
            <a:ext cx="6571539" cy="7680190"/>
            <a:chOff x="0" y="0"/>
            <a:chExt cx="2809995" cy="32840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09995" cy="3284055"/>
            </a:xfrm>
            <a:custGeom>
              <a:avLst/>
              <a:gdLst/>
              <a:ahLst/>
              <a:cxnLst/>
              <a:rect r="r" b="b" t="t" l="l"/>
              <a:pathLst>
                <a:path h="3284055" w="2809995">
                  <a:moveTo>
                    <a:pt x="0" y="0"/>
                  </a:moveTo>
                  <a:lnTo>
                    <a:pt x="2809995" y="0"/>
                  </a:lnTo>
                  <a:lnTo>
                    <a:pt x="2809995" y="3284055"/>
                  </a:lnTo>
                  <a:lnTo>
                    <a:pt x="0" y="3284055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846897" y="2891500"/>
            <a:ext cx="13412403" cy="7395500"/>
            <a:chOff x="0" y="0"/>
            <a:chExt cx="3922388" cy="21627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22388" cy="2162776"/>
            </a:xfrm>
            <a:custGeom>
              <a:avLst/>
              <a:gdLst/>
              <a:ahLst/>
              <a:cxnLst/>
              <a:rect r="r" b="b" t="t" l="l"/>
              <a:pathLst>
                <a:path h="2162776" w="3922388">
                  <a:moveTo>
                    <a:pt x="0" y="0"/>
                  </a:moveTo>
                  <a:lnTo>
                    <a:pt x="3922388" y="0"/>
                  </a:lnTo>
                  <a:lnTo>
                    <a:pt x="3922388" y="2162776"/>
                  </a:lnTo>
                  <a:lnTo>
                    <a:pt x="0" y="2162776"/>
                  </a:lnTo>
                  <a:close/>
                </a:path>
              </a:pathLst>
            </a:custGeom>
            <a:solidFill>
              <a:srgbClr val="DBEEF7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882222" y="3015209"/>
            <a:ext cx="9670877" cy="5055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726"/>
              </a:lnSpc>
            </a:pPr>
            <a:r>
              <a:rPr lang="en-US" sz="40807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PAVEL</a:t>
            </a:r>
          </a:p>
        </p:txBody>
      </p:sp>
      <p:grpSp>
        <p:nvGrpSpPr>
          <p:cNvPr name="Group 7" id="7"/>
          <p:cNvGrpSpPr/>
          <p:nvPr/>
        </p:nvGrpSpPr>
        <p:grpSpPr>
          <a:xfrm rot="-10800000">
            <a:off x="0" y="9523527"/>
            <a:ext cx="7680190" cy="763473"/>
            <a:chOff x="0" y="0"/>
            <a:chExt cx="2597990" cy="25826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97990" cy="258261"/>
            </a:xfrm>
            <a:custGeom>
              <a:avLst/>
              <a:gdLst/>
              <a:ahLst/>
              <a:cxnLst/>
              <a:rect r="r" b="b" t="t" l="l"/>
              <a:pathLst>
                <a:path h="258261" w="2597990">
                  <a:moveTo>
                    <a:pt x="0" y="0"/>
                  </a:moveTo>
                  <a:lnTo>
                    <a:pt x="2597990" y="0"/>
                  </a:lnTo>
                  <a:lnTo>
                    <a:pt x="2597990" y="258261"/>
                  </a:lnTo>
                  <a:lnTo>
                    <a:pt x="0" y="258261"/>
                  </a:lnTo>
                  <a:close/>
                </a:path>
              </a:pathLst>
            </a:custGeom>
            <a:solidFill>
              <a:srgbClr val="949AA6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7F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466918">
            <a:off x="266875" y="-457693"/>
            <a:ext cx="5727671" cy="5727671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2"/>
              <a:stretch>
                <a:fillRect l="-16747" t="0" r="-16747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216290">
            <a:off x="408257" y="5015367"/>
            <a:ext cx="5731260" cy="573126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3"/>
              <a:stretch>
                <a:fillRect l="0" t="-28649" r="0" b="-484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407712" y="0"/>
            <a:ext cx="5246370" cy="524637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4"/>
              <a:stretch>
                <a:fillRect l="0" t="-30133" r="0" b="-3361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327158">
            <a:off x="12673003" y="4557839"/>
            <a:ext cx="5862905" cy="5862905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5"/>
              <a:stretch>
                <a:fillRect l="0" t="-7531" r="0" b="-7531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6314023" y="-819093"/>
            <a:ext cx="5659953" cy="5659953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6"/>
              <a:stretch>
                <a:fillRect l="0" t="-16747" r="0" b="-16747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5688762" y="4521522"/>
            <a:ext cx="6718951" cy="6718951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24460" y="124460"/>
              <a:ext cx="6101080" cy="6101080"/>
            </a:xfrm>
            <a:custGeom>
              <a:avLst/>
              <a:gdLst/>
              <a:ahLst/>
              <a:cxnLst/>
              <a:rect r="r" b="b" t="t" l="l"/>
              <a:pathLst>
                <a:path h="6101080" w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7"/>
              <a:stretch>
                <a:fillRect l="0" t="-314" r="0" b="-314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DAGncjqfAfk</dc:identifier>
  <dcterms:modified xsi:type="dcterms:W3CDTF">2011-08-01T06:04:30Z</dcterms:modified>
  <cp:revision>1</cp:revision>
  <dc:title>recovery bydlení</dc:title>
</cp:coreProperties>
</file>