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7" r:id="rId5"/>
    <p:sldId id="258" r:id="rId6"/>
    <p:sldId id="271" r:id="rId7"/>
    <p:sldId id="273" r:id="rId8"/>
    <p:sldId id="272" r:id="rId9"/>
    <p:sldId id="274" r:id="rId10"/>
    <p:sldId id="275" r:id="rId11"/>
    <p:sldId id="270" r:id="rId12"/>
    <p:sldId id="257" r:id="rId13"/>
    <p:sldId id="259" r:id="rId14"/>
    <p:sldId id="276" r:id="rId15"/>
    <p:sldId id="260" r:id="rId16"/>
    <p:sldId id="263" r:id="rId17"/>
    <p:sldId id="278" r:id="rId18"/>
    <p:sldId id="264" r:id="rId19"/>
    <p:sldId id="277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221"/>
    <a:srgbClr val="687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0DD66-9BB6-ACB6-8EA8-0501BC2EBF51}" v="2" dt="2025-04-14T14:32:58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Čejková" userId="S::katerina.cejkova@olomouc.charita.cz::04a6f8ad-cfe4-4ceb-b706-280cf9d75aa0" providerId="AD" clId="Web-{EE6921C2-F867-2AA0-C217-528A7462F929}"/>
    <pc:docChg chg="modSld">
      <pc:chgData name="Kateřina Čejková" userId="S::katerina.cejkova@olomouc.charita.cz::04a6f8ad-cfe4-4ceb-b706-280cf9d75aa0" providerId="AD" clId="Web-{EE6921C2-F867-2AA0-C217-528A7462F929}" dt="2025-01-30T10:11:25.395" v="77" actId="20577"/>
      <pc:docMkLst>
        <pc:docMk/>
      </pc:docMkLst>
      <pc:sldChg chg="modSp">
        <pc:chgData name="Kateřina Čejková" userId="S::katerina.cejkova@olomouc.charita.cz::04a6f8ad-cfe4-4ceb-b706-280cf9d75aa0" providerId="AD" clId="Web-{EE6921C2-F867-2AA0-C217-528A7462F929}" dt="2025-01-30T10:08:54.984" v="7" actId="20577"/>
        <pc:sldMkLst>
          <pc:docMk/>
          <pc:sldMk cId="0" sldId="264"/>
        </pc:sldMkLst>
        <pc:spChg chg="mod">
          <ac:chgData name="Kateřina Čejková" userId="S::katerina.cejkova@olomouc.charita.cz::04a6f8ad-cfe4-4ceb-b706-280cf9d75aa0" providerId="AD" clId="Web-{EE6921C2-F867-2AA0-C217-528A7462F929}" dt="2025-01-30T10:08:32.780" v="1" actId="20577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Kateřina Čejková" userId="S::katerina.cejkova@olomouc.charita.cz::04a6f8ad-cfe4-4ceb-b706-280cf9d75aa0" providerId="AD" clId="Web-{EE6921C2-F867-2AA0-C217-528A7462F929}" dt="2025-01-30T10:08:54.984" v="7" actId="20577"/>
          <ac:spMkLst>
            <pc:docMk/>
            <pc:sldMk cId="0" sldId="264"/>
            <ac:spMk id="3" creationId="{00000000-0000-0000-0000-000000000000}"/>
          </ac:spMkLst>
        </pc:spChg>
        <pc:picChg chg="mod">
          <ac:chgData name="Kateřina Čejková" userId="S::katerina.cejkova@olomouc.charita.cz::04a6f8ad-cfe4-4ceb-b706-280cf9d75aa0" providerId="AD" clId="Web-{EE6921C2-F867-2AA0-C217-528A7462F929}" dt="2025-01-30T10:08:03.373" v="0"/>
          <ac:picMkLst>
            <pc:docMk/>
            <pc:sldMk cId="0" sldId="264"/>
            <ac:picMk id="5" creationId="{BD5B045D-D79A-4A94-BBA7-C6A68861F903}"/>
          </ac:picMkLst>
        </pc:picChg>
      </pc:sldChg>
      <pc:sldChg chg="modSp">
        <pc:chgData name="Kateřina Čejková" userId="S::katerina.cejkova@olomouc.charita.cz::04a6f8ad-cfe4-4ceb-b706-280cf9d75aa0" providerId="AD" clId="Web-{EE6921C2-F867-2AA0-C217-528A7462F929}" dt="2025-01-30T10:11:25.395" v="77" actId="20577"/>
        <pc:sldMkLst>
          <pc:docMk/>
          <pc:sldMk cId="3449331907" sldId="269"/>
        </pc:sldMkLst>
        <pc:spChg chg="mod">
          <ac:chgData name="Kateřina Čejková" userId="S::katerina.cejkova@olomouc.charita.cz::04a6f8ad-cfe4-4ceb-b706-280cf9d75aa0" providerId="AD" clId="Web-{EE6921C2-F867-2AA0-C217-528A7462F929}" dt="2025-01-30T10:11:25.395" v="77" actId="20577"/>
          <ac:spMkLst>
            <pc:docMk/>
            <pc:sldMk cId="3449331907" sldId="269"/>
            <ac:spMk id="2" creationId="{00000000-0000-0000-0000-000000000000}"/>
          </ac:spMkLst>
        </pc:spChg>
        <pc:spChg chg="mod">
          <ac:chgData name="Kateřina Čejková" userId="S::katerina.cejkova@olomouc.charita.cz::04a6f8ad-cfe4-4ceb-b706-280cf9d75aa0" providerId="AD" clId="Web-{EE6921C2-F867-2AA0-C217-528A7462F929}" dt="2025-01-30T10:10:50.503" v="75" actId="20577"/>
          <ac:spMkLst>
            <pc:docMk/>
            <pc:sldMk cId="3449331907" sldId="269"/>
            <ac:spMk id="3" creationId="{00000000-0000-0000-0000-000000000000}"/>
          </ac:spMkLst>
        </pc:spChg>
      </pc:sldChg>
    </pc:docChg>
  </pc:docChgLst>
  <pc:docChgLst>
    <pc:chgData name="Kateřina Čejková" userId="S::katerina.cejkova@olomouc.charita.cz::04a6f8ad-cfe4-4ceb-b706-280cf9d75aa0" providerId="AD" clId="Web-{A040DD66-9BB6-ACB6-8EA8-0501BC2EBF51}"/>
    <pc:docChg chg="modSld">
      <pc:chgData name="Kateřina Čejková" userId="S::katerina.cejkova@olomouc.charita.cz::04a6f8ad-cfe4-4ceb-b706-280cf9d75aa0" providerId="AD" clId="Web-{A040DD66-9BB6-ACB6-8EA8-0501BC2EBF51}" dt="2025-04-14T14:32:58.552" v="1" actId="1076"/>
      <pc:docMkLst>
        <pc:docMk/>
      </pc:docMkLst>
      <pc:sldChg chg="modSp">
        <pc:chgData name="Kateřina Čejková" userId="S::katerina.cejkova@olomouc.charita.cz::04a6f8ad-cfe4-4ceb-b706-280cf9d75aa0" providerId="AD" clId="Web-{A040DD66-9BB6-ACB6-8EA8-0501BC2EBF51}" dt="2025-04-14T14:32:58.552" v="1" actId="1076"/>
        <pc:sldMkLst>
          <pc:docMk/>
          <pc:sldMk cId="0" sldId="257"/>
        </pc:sldMkLst>
        <pc:picChg chg="mod">
          <ac:chgData name="Kateřina Čejková" userId="S::katerina.cejkova@olomouc.charita.cz::04a6f8ad-cfe4-4ceb-b706-280cf9d75aa0" providerId="AD" clId="Web-{A040DD66-9BB6-ACB6-8EA8-0501BC2EBF51}" dt="2025-04-14T14:32:58.552" v="1" actId="1076"/>
          <ac:picMkLst>
            <pc:docMk/>
            <pc:sldMk cId="0" sldId="257"/>
            <ac:picMk id="6" creationId="{01C0D41E-4662-48BE-A4AE-F16C3985F2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A75B4-8861-44DB-96E5-A88BD2281250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68B72-04CC-435D-AB88-1EC13EFF2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56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3005A54-1144-4650-854F-54145F3010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6" r="6815" b="-60"/>
          <a:stretch/>
        </p:blipFill>
        <p:spPr>
          <a:xfrm>
            <a:off x="-2023" y="952549"/>
            <a:ext cx="9159302" cy="5955674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9DC0F84-D9AC-4377-8453-B3A6B25701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2" y="252730"/>
            <a:ext cx="186436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6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jak to funguje?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z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apůjčení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lang="cs-CZ"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SOS tlačítka </a:t>
            </a:r>
          </a:p>
          <a:p>
            <a:pPr marL="0" indent="0" algn="ctr">
              <a:buNone/>
            </a:pPr>
            <a:endParaRPr sz="2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s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tisknutím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tlačítka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kontaktujete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dispečink</a:t>
            </a:r>
            <a:endParaRPr lang="cs-CZ" sz="2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sz="2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d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ispečer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ihned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zavolá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zpět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,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hovor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probíhá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přímo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přes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přívěsek</a:t>
            </a:r>
            <a:endParaRPr lang="cs-CZ" sz="2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sz="2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v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yhodnocení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situace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a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zajištění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pomoci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dle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domluveného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scénáře</a:t>
            </a:r>
            <a:endParaRPr sz="2800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870199A8-0FE9-4033-A768-33045358C121}"/>
              </a:ext>
            </a:extLst>
          </p:cNvPr>
          <p:cNvSpPr/>
          <p:nvPr/>
        </p:nvSpPr>
        <p:spPr>
          <a:xfrm>
            <a:off x="4383464" y="2196445"/>
            <a:ext cx="377072" cy="424207"/>
          </a:xfrm>
          <a:prstGeom prst="downArrow">
            <a:avLst/>
          </a:prstGeom>
          <a:solidFill>
            <a:srgbClr val="F2B2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99309E77-A0B0-48C6-9220-3E05A8E7AFEE}"/>
              </a:ext>
            </a:extLst>
          </p:cNvPr>
          <p:cNvSpPr/>
          <p:nvPr/>
        </p:nvSpPr>
        <p:spPr>
          <a:xfrm>
            <a:off x="4383464" y="3226324"/>
            <a:ext cx="377072" cy="424207"/>
          </a:xfrm>
          <a:prstGeom prst="downArrow">
            <a:avLst/>
          </a:prstGeom>
          <a:solidFill>
            <a:srgbClr val="F2B2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D9B62FCE-BB7D-4CC1-8F95-6296BF3769E9}"/>
              </a:ext>
            </a:extLst>
          </p:cNvPr>
          <p:cNvSpPr/>
          <p:nvPr/>
        </p:nvSpPr>
        <p:spPr>
          <a:xfrm>
            <a:off x="4383464" y="4676243"/>
            <a:ext cx="377072" cy="424207"/>
          </a:xfrm>
          <a:prstGeom prst="downArrow">
            <a:avLst/>
          </a:prstGeom>
          <a:solidFill>
            <a:srgbClr val="F2B2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B7A61E-A76B-4BD8-BBD7-37DED738F7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jak to funguje?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z</a:t>
            </a:r>
            <a:r>
              <a:rPr sz="2800" dirty="0" err="1">
                <a:solidFill>
                  <a:srgbClr val="687078"/>
                </a:solidFill>
                <a:latin typeface="Century Gothic" panose="020B0502020202020204" pitchFamily="34" charset="0"/>
              </a:rPr>
              <a:t>apůjčení</a:t>
            </a:r>
            <a:r>
              <a:rPr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lang="cs-CZ"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tabletu</a:t>
            </a:r>
          </a:p>
          <a:p>
            <a:pPr marL="0" indent="0" algn="ctr">
              <a:buNone/>
            </a:pPr>
            <a:endParaRPr sz="2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průvodce zaučením</a:t>
            </a:r>
          </a:p>
          <a:p>
            <a:pPr marL="0" indent="0" algn="ctr">
              <a:buNone/>
            </a:pPr>
            <a:endParaRPr lang="cs-CZ" sz="2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účast na společných aktivitách, kontakt s rodinou a přáteli</a:t>
            </a:r>
          </a:p>
          <a:p>
            <a:pPr marL="0" indent="0" algn="ctr">
              <a:buNone/>
            </a:pPr>
            <a:endParaRPr lang="cs-CZ" sz="2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687078"/>
                </a:solidFill>
                <a:latin typeface="Century Gothic" panose="020B0502020202020204" pitchFamily="34" charset="0"/>
              </a:rPr>
              <a:t>zapojení do společenství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870199A8-0FE9-4033-A768-33045358C121}"/>
              </a:ext>
            </a:extLst>
          </p:cNvPr>
          <p:cNvSpPr/>
          <p:nvPr/>
        </p:nvSpPr>
        <p:spPr>
          <a:xfrm>
            <a:off x="4383464" y="2196445"/>
            <a:ext cx="377072" cy="424207"/>
          </a:xfrm>
          <a:prstGeom prst="downArrow">
            <a:avLst/>
          </a:prstGeom>
          <a:solidFill>
            <a:srgbClr val="F2B2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99309E77-A0B0-48C6-9220-3E05A8E7AFEE}"/>
              </a:ext>
            </a:extLst>
          </p:cNvPr>
          <p:cNvSpPr/>
          <p:nvPr/>
        </p:nvSpPr>
        <p:spPr>
          <a:xfrm>
            <a:off x="4383464" y="3226324"/>
            <a:ext cx="377072" cy="424207"/>
          </a:xfrm>
          <a:prstGeom prst="downArrow">
            <a:avLst/>
          </a:prstGeom>
          <a:solidFill>
            <a:srgbClr val="F2B2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D9B62FCE-BB7D-4CC1-8F95-6296BF3769E9}"/>
              </a:ext>
            </a:extLst>
          </p:cNvPr>
          <p:cNvSpPr/>
          <p:nvPr/>
        </p:nvSpPr>
        <p:spPr>
          <a:xfrm>
            <a:off x="4383464" y="4676243"/>
            <a:ext cx="377072" cy="424207"/>
          </a:xfrm>
          <a:prstGeom prst="downArrow">
            <a:avLst/>
          </a:prstGeom>
          <a:solidFill>
            <a:srgbClr val="F2B2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374AD-7366-470D-B053-78EB622275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6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45DDA-11DA-423B-966B-A2789DD0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2" t="23217" b="20429"/>
          <a:stretch/>
        </p:blipFill>
        <p:spPr>
          <a:xfrm>
            <a:off x="-2019" y="10"/>
            <a:ext cx="9146018" cy="343959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80" y="3545633"/>
            <a:ext cx="8324891" cy="2901820"/>
          </a:xfrm>
        </p:spPr>
        <p:txBody>
          <a:bodyPr anchor="ctr">
            <a:normAutofit fontScale="92500"/>
          </a:bodyPr>
          <a:lstStyle/>
          <a:p>
            <a:r>
              <a:rPr lang="cs-CZ" sz="26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Dostupná pomoc </a:t>
            </a:r>
            <a:r>
              <a:rPr lang="cs-CZ" sz="26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NONSTOP</a:t>
            </a:r>
          </a:p>
          <a:p>
            <a:r>
              <a:rPr lang="cs-CZ" sz="26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Jednoduché ovládání</a:t>
            </a:r>
          </a:p>
          <a:p>
            <a:r>
              <a:rPr lang="cs-CZ" sz="26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Možnost nosit stále u sebe (i v koupelně)</a:t>
            </a:r>
          </a:p>
          <a:p>
            <a:r>
              <a:rPr lang="cs-CZ" sz="26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Marná volání nevadí, nikoho neobtěžujete</a:t>
            </a:r>
          </a:p>
          <a:p>
            <a:r>
              <a:rPr lang="cs-CZ" sz="26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Aktivní volání ze strany dispečerů</a:t>
            </a:r>
          </a:p>
          <a:p>
            <a:r>
              <a:rPr lang="cs-CZ" sz="26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Skamarádění se s </a:t>
            </a:r>
            <a:r>
              <a:rPr lang="cs-CZ" sz="2600" dirty="0" err="1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tabletem</a:t>
            </a:r>
            <a:r>
              <a:rPr lang="cs-CZ" sz="2600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 či chytrým telefonem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jak službu získám?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600" b="1" dirty="0">
                <a:solidFill>
                  <a:srgbClr val="687078"/>
                </a:solidFill>
                <a:latin typeface="Century Gothic" panose="020B0502020202020204" pitchFamily="34" charset="0"/>
              </a:rPr>
              <a:t>spojíte se se sociálním pracovníkem</a:t>
            </a:r>
          </a:p>
          <a:p>
            <a:pPr marL="0" indent="0" algn="ctr">
              <a:buNone/>
            </a:pPr>
            <a:endParaRPr lang="cs-CZ" sz="26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sz="2600" b="1" dirty="0">
                <a:solidFill>
                  <a:srgbClr val="687078"/>
                </a:solidFill>
                <a:latin typeface="Century Gothic" panose="020B0502020202020204" pitchFamily="34" charset="0"/>
              </a:rPr>
              <a:t>osobní schůzka u vás doma</a:t>
            </a:r>
            <a:r>
              <a:rPr lang="cs-CZ" sz="2600" dirty="0">
                <a:solidFill>
                  <a:srgbClr val="687078"/>
                </a:solidFill>
                <a:latin typeface="Century Gothic" panose="020B0502020202020204" pitchFamily="34" charset="0"/>
              </a:rPr>
              <a:t> – probereme vaše potřeby a vše si vysvětlíme</a:t>
            </a:r>
          </a:p>
          <a:p>
            <a:pPr marL="0" indent="0" algn="ctr">
              <a:buNone/>
            </a:pPr>
            <a:endParaRPr lang="cs-CZ" sz="2600"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sz="2600" b="1" dirty="0">
                <a:solidFill>
                  <a:srgbClr val="687078"/>
                </a:solidFill>
                <a:latin typeface="Century Gothic" panose="020B0502020202020204" pitchFamily="34" charset="0"/>
              </a:rPr>
              <a:t>plánování služby</a:t>
            </a:r>
            <a:r>
              <a:rPr lang="cs-CZ" sz="2600" dirty="0">
                <a:solidFill>
                  <a:srgbClr val="687078"/>
                </a:solidFill>
                <a:latin typeface="Century Gothic" panose="020B0502020202020204" pitchFamily="34" charset="0"/>
              </a:rPr>
              <a:t> – nastavíme, jak bude fungovat</a:t>
            </a:r>
          </a:p>
          <a:p>
            <a:pPr marL="0" indent="0" algn="ctr">
              <a:buNone/>
            </a:pPr>
            <a:endParaRPr lang="cs-CZ" sz="2600"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sz="2600" b="1" dirty="0">
                <a:solidFill>
                  <a:srgbClr val="687078"/>
                </a:solidFill>
                <a:latin typeface="Century Gothic" panose="020B0502020202020204" pitchFamily="34" charset="0"/>
              </a:rPr>
              <a:t>příprava zařízení a smlouvy</a:t>
            </a:r>
          </a:p>
          <a:p>
            <a:pPr marL="0" indent="0" algn="ctr">
              <a:buNone/>
            </a:pPr>
            <a:endParaRPr lang="cs-CZ" sz="26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sz="2600" b="1" dirty="0">
                <a:solidFill>
                  <a:srgbClr val="687078"/>
                </a:solidFill>
                <a:latin typeface="Century Gothic" panose="020B0502020202020204" pitchFamily="34" charset="0"/>
              </a:rPr>
              <a:t>zaškolení s technikou</a:t>
            </a:r>
            <a:r>
              <a:rPr lang="cs-CZ" sz="2600" dirty="0">
                <a:solidFill>
                  <a:srgbClr val="687078"/>
                </a:solidFill>
                <a:latin typeface="Century Gothic" panose="020B0502020202020204" pitchFamily="34" charset="0"/>
              </a:rPr>
              <a:t> při dalších návštěvách 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10265B8E-6066-435A-8AA6-FC55D465598B}"/>
              </a:ext>
            </a:extLst>
          </p:cNvPr>
          <p:cNvSpPr/>
          <p:nvPr/>
        </p:nvSpPr>
        <p:spPr>
          <a:xfrm>
            <a:off x="4425884" y="2064469"/>
            <a:ext cx="292231" cy="358219"/>
          </a:xfrm>
          <a:prstGeom prst="downArrow">
            <a:avLst/>
          </a:prstGeom>
          <a:solidFill>
            <a:srgbClr val="F2B2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06A5E352-C9B6-41DD-B3B7-6B54F4C025BF}"/>
              </a:ext>
            </a:extLst>
          </p:cNvPr>
          <p:cNvSpPr/>
          <p:nvPr/>
        </p:nvSpPr>
        <p:spPr>
          <a:xfrm>
            <a:off x="4425883" y="3297025"/>
            <a:ext cx="292231" cy="358219"/>
          </a:xfrm>
          <a:prstGeom prst="downArrow">
            <a:avLst/>
          </a:prstGeom>
          <a:solidFill>
            <a:srgbClr val="F2B2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D2DB42B3-494B-4F23-BAAE-4B2DB89F497A}"/>
              </a:ext>
            </a:extLst>
          </p:cNvPr>
          <p:cNvSpPr/>
          <p:nvPr/>
        </p:nvSpPr>
        <p:spPr>
          <a:xfrm>
            <a:off x="4425882" y="4187071"/>
            <a:ext cx="292231" cy="358219"/>
          </a:xfrm>
          <a:prstGeom prst="downArrow">
            <a:avLst/>
          </a:prstGeom>
          <a:solidFill>
            <a:srgbClr val="F2B2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FF5B80F-CFB2-4E7D-B43C-714D4C38DBF5}"/>
              </a:ext>
            </a:extLst>
          </p:cNvPr>
          <p:cNvSpPr/>
          <p:nvPr/>
        </p:nvSpPr>
        <p:spPr>
          <a:xfrm>
            <a:off x="4432168" y="5078689"/>
            <a:ext cx="292231" cy="358219"/>
          </a:xfrm>
          <a:prstGeom prst="downArrow">
            <a:avLst/>
          </a:prstGeom>
          <a:solidFill>
            <a:srgbClr val="F2B2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9526439-CEAB-4925-B889-C10368ACE8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několik čísel: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964"/>
            <a:ext cx="8229600" cy="459066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3400" dirty="0">
                <a:solidFill>
                  <a:srgbClr val="687078"/>
                </a:solidFill>
                <a:latin typeface="Century Gothic" panose="020B0502020202020204" pitchFamily="34" charset="0"/>
              </a:rPr>
              <a:t>Aktivně fungujeme </a:t>
            </a:r>
            <a:r>
              <a:rPr lang="cs-CZ" sz="3400" b="1" dirty="0">
                <a:solidFill>
                  <a:srgbClr val="F2B221"/>
                </a:solidFill>
                <a:latin typeface="Century Gothic" panose="020B0502020202020204" pitchFamily="34" charset="0"/>
              </a:rPr>
              <a:t>od ledna 2025</a:t>
            </a:r>
            <a:r>
              <a:rPr lang="cs-CZ" sz="3400" dirty="0">
                <a:solidFill>
                  <a:srgbClr val="687078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10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3400" dirty="0">
                <a:solidFill>
                  <a:srgbClr val="687078"/>
                </a:solidFill>
                <a:latin typeface="Century Gothic" panose="020B0502020202020204" pitchFamily="34" charset="0"/>
              </a:rPr>
              <a:t>Ke konci dubna </a:t>
            </a:r>
            <a:r>
              <a:rPr lang="cs-CZ" sz="3400" b="1" dirty="0">
                <a:solidFill>
                  <a:srgbClr val="F2B221"/>
                </a:solidFill>
                <a:latin typeface="Century Gothic" panose="020B0502020202020204" pitchFamily="34" charset="0"/>
              </a:rPr>
              <a:t>20 klientů</a:t>
            </a:r>
            <a:r>
              <a:rPr lang="cs-CZ" sz="3400" b="1" dirty="0">
                <a:solidFill>
                  <a:srgbClr val="687078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1000"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3400" dirty="0">
                <a:solidFill>
                  <a:srgbClr val="687078"/>
                </a:solidFill>
                <a:latin typeface="Century Gothic" panose="020B0502020202020204" pitchFamily="34" charset="0"/>
              </a:rPr>
              <a:t>Řešeny 4 akutní události, </a:t>
            </a:r>
            <a:r>
              <a:rPr lang="cs-CZ" sz="3400" b="1" dirty="0">
                <a:solidFill>
                  <a:srgbClr val="F2B221"/>
                </a:solidFill>
                <a:latin typeface="Century Gothic" panose="020B0502020202020204" pitchFamily="34" charset="0"/>
              </a:rPr>
              <a:t>2x s výjezdem sanitky</a:t>
            </a:r>
            <a:r>
              <a:rPr lang="cs-CZ" sz="3400" dirty="0">
                <a:solidFill>
                  <a:srgbClr val="687078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10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3400" dirty="0">
                <a:solidFill>
                  <a:srgbClr val="687078"/>
                </a:solidFill>
                <a:latin typeface="Century Gothic" panose="020B0502020202020204" pitchFamily="34" charset="0"/>
              </a:rPr>
              <a:t>Volání ze strany klientů v </a:t>
            </a:r>
            <a:r>
              <a:rPr lang="cs-CZ" sz="3400" b="1" dirty="0">
                <a:solidFill>
                  <a:srgbClr val="F2B221"/>
                </a:solidFill>
                <a:latin typeface="Century Gothic" panose="020B0502020202020204" pitchFamily="34" charset="0"/>
              </a:rPr>
              <a:t>průměru 1-2 x týdně</a:t>
            </a:r>
            <a:r>
              <a:rPr lang="cs-CZ" sz="3400" dirty="0">
                <a:solidFill>
                  <a:srgbClr val="687078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11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3400" dirty="0">
                <a:solidFill>
                  <a:srgbClr val="687078"/>
                </a:solidFill>
                <a:latin typeface="Century Gothic" panose="020B0502020202020204" pitchFamily="34" charset="0"/>
              </a:rPr>
              <a:t>Časy volání především v ranních a večerních hodinách.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11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3400" dirty="0">
                <a:solidFill>
                  <a:srgbClr val="687078"/>
                </a:solidFill>
                <a:latin typeface="Century Gothic" panose="020B0502020202020204" pitchFamily="34" charset="0"/>
              </a:rPr>
              <a:t>Zapojení 5 dobrovolníků.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13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3400" dirty="0">
                <a:solidFill>
                  <a:srgbClr val="687078"/>
                </a:solidFill>
                <a:latin typeface="Century Gothic" panose="020B0502020202020204" pitchFamily="34" charset="0"/>
              </a:rPr>
              <a:t>Úvazky 1 sociální pracovník, DPP pohotovosti dispečinku.</a:t>
            </a:r>
            <a:endParaRPr lang="cs-CZ" sz="2600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9526439-CEAB-4925-B889-C10368ACE8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5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cs-CZ" sz="3100" b="1" dirty="0">
                <a:solidFill>
                  <a:srgbClr val="687078"/>
                </a:solidFill>
                <a:latin typeface="Century Gothic"/>
              </a:rPr>
              <a:t>služby ISIDOR+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5B045D-D79A-4A94-BBA7-C6A68861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8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482" y="3612890"/>
            <a:ext cx="6223498" cy="31051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687078"/>
                </a:solidFill>
                <a:latin typeface="Century Gothic"/>
              </a:rPr>
              <a:t>Balíček 1: </a:t>
            </a:r>
            <a:r>
              <a:rPr lang="cs-CZ" sz="2400" dirty="0">
                <a:solidFill>
                  <a:srgbClr val="687078"/>
                </a:solidFill>
                <a:latin typeface="Century Gothic"/>
              </a:rPr>
              <a:t>Zapůjčení SOS tlačítka, služba 24/7, pomoc v nouzi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687078"/>
                </a:solidFill>
                <a:latin typeface="Century Gothic"/>
              </a:rPr>
              <a:t>Balíček</a:t>
            </a:r>
            <a:r>
              <a:rPr lang="en-US" sz="2400" b="1" dirty="0">
                <a:solidFill>
                  <a:srgbClr val="687078"/>
                </a:solidFill>
                <a:latin typeface="Century Gothic"/>
              </a:rPr>
              <a:t> 2:</a:t>
            </a:r>
            <a:r>
              <a:rPr lang="en-US" sz="2400" dirty="0">
                <a:solidFill>
                  <a:srgbClr val="687078"/>
                </a:solidFill>
                <a:latin typeface="Century Gothic"/>
              </a:rPr>
              <a:t> </a:t>
            </a:r>
            <a:r>
              <a:rPr lang="en-US" sz="2400" dirty="0" err="1">
                <a:solidFill>
                  <a:srgbClr val="687078"/>
                </a:solidFill>
                <a:latin typeface="Century Gothic"/>
              </a:rPr>
              <a:t>Pravidelné</a:t>
            </a:r>
            <a:r>
              <a:rPr lang="en-US" sz="2400" dirty="0">
                <a:solidFill>
                  <a:srgbClr val="687078"/>
                </a:solidFill>
                <a:latin typeface="Century Gothic"/>
              </a:rPr>
              <a:t> </a:t>
            </a:r>
            <a:r>
              <a:rPr lang="en-US" sz="2400" dirty="0" err="1">
                <a:solidFill>
                  <a:srgbClr val="687078"/>
                </a:solidFill>
                <a:latin typeface="Century Gothic"/>
              </a:rPr>
              <a:t>telefonické</a:t>
            </a:r>
            <a:r>
              <a:rPr lang="en-US" sz="2400" dirty="0">
                <a:solidFill>
                  <a:srgbClr val="687078"/>
                </a:solidFill>
                <a:latin typeface="Century Gothic"/>
              </a:rPr>
              <a:t> </a:t>
            </a:r>
            <a:r>
              <a:rPr lang="en-US" sz="2400" dirty="0" err="1">
                <a:solidFill>
                  <a:srgbClr val="687078"/>
                </a:solidFill>
                <a:latin typeface="Century Gothic"/>
              </a:rPr>
              <a:t>hovory</a:t>
            </a:r>
            <a:r>
              <a:rPr lang="en-US" sz="2400" dirty="0">
                <a:solidFill>
                  <a:srgbClr val="687078"/>
                </a:solidFill>
                <a:latin typeface="Century Gothic"/>
              </a:rPr>
              <a:t>, </a:t>
            </a:r>
            <a:r>
              <a:rPr lang="en-US" sz="2400" dirty="0" err="1">
                <a:solidFill>
                  <a:srgbClr val="687078"/>
                </a:solidFill>
                <a:latin typeface="Century Gothic"/>
              </a:rPr>
              <a:t>kontrol</a:t>
            </a:r>
            <a:r>
              <a:rPr lang="cs-CZ" sz="2400" dirty="0">
                <a:solidFill>
                  <a:srgbClr val="687078"/>
                </a:solidFill>
                <a:latin typeface="Century Gothic"/>
              </a:rPr>
              <a:t>a, podpora a pomoc</a:t>
            </a:r>
          </a:p>
          <a:p>
            <a:pPr marL="0" indent="0">
              <a:buNone/>
            </a:pPr>
            <a:r>
              <a:rPr lang="cs-CZ" sz="2400" b="1" dirty="0" err="1">
                <a:solidFill>
                  <a:srgbClr val="687078"/>
                </a:solidFill>
                <a:latin typeface="Century Gothic"/>
              </a:rPr>
              <a:t>Baíček</a:t>
            </a:r>
            <a:r>
              <a:rPr lang="cs-CZ" sz="2400" b="1" dirty="0">
                <a:solidFill>
                  <a:srgbClr val="687078"/>
                </a:solidFill>
                <a:latin typeface="Century Gothic"/>
              </a:rPr>
              <a:t> 3</a:t>
            </a:r>
            <a:r>
              <a:rPr lang="cs-CZ" sz="2400" dirty="0">
                <a:solidFill>
                  <a:srgbClr val="687078"/>
                </a:solidFill>
                <a:latin typeface="Century Gothic"/>
              </a:rPr>
              <a:t>: Zapůjčení tabletu, zaškolení s průvodcem, pravidelné aktivity, zapojení do společenství</a:t>
            </a:r>
            <a:endParaRPr lang="en-US" sz="2400" dirty="0">
              <a:solidFill>
                <a:srgbClr val="687078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7612F-447D-4C48-ABC3-75DBC5B5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977"/>
            <a:ext cx="8229600" cy="1143000"/>
          </a:xfrm>
        </p:spPr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…spolupráce: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4D0EDC-7B18-422D-8C32-7D41B1AEE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4300" dirty="0">
                <a:solidFill>
                  <a:srgbClr val="687078"/>
                </a:solidFill>
              </a:rPr>
              <a:t>Kluby seniorů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4300" dirty="0">
                <a:solidFill>
                  <a:srgbClr val="687078"/>
                </a:solidFill>
              </a:rPr>
              <a:t>Mikroregiony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4300" dirty="0">
                <a:solidFill>
                  <a:srgbClr val="687078"/>
                </a:solidFill>
              </a:rPr>
              <a:t>Místní pracovníci pro sociální oblasti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4300" dirty="0">
                <a:solidFill>
                  <a:srgbClr val="687078"/>
                </a:solidFill>
              </a:rPr>
              <a:t>Pobytové služby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4300" dirty="0">
                <a:solidFill>
                  <a:srgbClr val="687078"/>
                </a:solidFill>
              </a:rPr>
              <a:t>Další poskytovatelé </a:t>
            </a:r>
            <a:r>
              <a:rPr lang="cs-CZ" sz="4300" dirty="0" err="1">
                <a:solidFill>
                  <a:srgbClr val="687078"/>
                </a:solidFill>
              </a:rPr>
              <a:t>péčových</a:t>
            </a:r>
            <a:r>
              <a:rPr lang="cs-CZ" sz="4300" dirty="0">
                <a:solidFill>
                  <a:srgbClr val="687078"/>
                </a:solidFill>
              </a:rPr>
              <a:t> služeb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7C52432-CF7C-44E9-AC60-614CAB1E38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děkujeme!!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FBE070-5EB5-4979-87FF-FFB79966126E}"/>
              </a:ext>
            </a:extLst>
          </p:cNvPr>
          <p:cNvSpPr txBox="1">
            <a:spLocks/>
          </p:cNvSpPr>
          <p:nvPr/>
        </p:nvSpPr>
        <p:spPr>
          <a:xfrm>
            <a:off x="457200" y="1976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000" b="1" dirty="0">
                <a:solidFill>
                  <a:srgbClr val="687078"/>
                </a:solidFill>
                <a:latin typeface="Century Gothic" panose="020B0502020202020204" pitchFamily="34" charset="0"/>
              </a:rPr>
              <a:t>…budeme se těšit na případnou spolupráci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8CCCD21-20B0-42DD-BE3C-35FAF356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9623"/>
            <a:ext cx="6325386" cy="27717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D0744AA-9696-430C-AA53-4E2C50C57465}"/>
              </a:ext>
            </a:extLst>
          </p:cNvPr>
          <p:cNvSpPr/>
          <p:nvPr/>
        </p:nvSpPr>
        <p:spPr>
          <a:xfrm>
            <a:off x="6325386" y="3609323"/>
            <a:ext cx="2818614" cy="2761200"/>
          </a:xfrm>
          <a:prstGeom prst="rect">
            <a:avLst/>
          </a:prstGeom>
          <a:solidFill>
            <a:srgbClr val="F2B221"/>
          </a:solidFill>
          <a:ln>
            <a:solidFill>
              <a:srgbClr val="F2B2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7313CC1-D463-4217-9F0B-D3176CD1C9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2" y="565468"/>
            <a:ext cx="1864360" cy="561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…proč?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898"/>
            <a:ext cx="8229600" cy="4422711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687078"/>
                </a:solidFill>
                <a:latin typeface="Century Gothic" panose="020B0502020202020204" pitchFamily="34" charset="0"/>
              </a:rPr>
              <a:t>Osamělost seniorů</a:t>
            </a:r>
          </a:p>
          <a:p>
            <a:endParaRPr lang="cs-CZ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r>
              <a:rPr lang="cs-CZ" dirty="0">
                <a:solidFill>
                  <a:srgbClr val="687078"/>
                </a:solidFill>
                <a:latin typeface="Century Gothic" panose="020B0502020202020204" pitchFamily="34" charset="0"/>
              </a:rPr>
              <a:t>Zapojení do společných aktivit</a:t>
            </a:r>
          </a:p>
          <a:p>
            <a:endParaRPr lang="cs-CZ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r>
              <a:rPr lang="cs-CZ" dirty="0">
                <a:solidFill>
                  <a:srgbClr val="687078"/>
                </a:solidFill>
                <a:latin typeface="Century Gothic" panose="020B0502020202020204" pitchFamily="34" charset="0"/>
              </a:rPr>
              <a:t>Rozšíření nabídky péče v domácím prostředí</a:t>
            </a:r>
          </a:p>
          <a:p>
            <a:pPr marL="0" indent="0">
              <a:buNone/>
            </a:pPr>
            <a:endParaRPr lang="cs-CZ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r>
              <a:rPr lang="cs-CZ" dirty="0">
                <a:solidFill>
                  <a:srgbClr val="687078"/>
                </a:solidFill>
                <a:latin typeface="Century Gothic" panose="020B0502020202020204" pitchFamily="34" charset="0"/>
              </a:rPr>
              <a:t>Technologie a on-line svět</a:t>
            </a:r>
          </a:p>
          <a:p>
            <a:endParaRPr lang="cs-CZ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r>
              <a:rPr lang="cs-CZ" dirty="0">
                <a:solidFill>
                  <a:srgbClr val="687078"/>
                </a:solidFill>
                <a:latin typeface="Century Gothic" panose="020B0502020202020204" pitchFamily="34" charset="0"/>
              </a:rPr>
              <a:t>Podpora neformálních pečujících</a:t>
            </a:r>
            <a:endParaRPr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F8AB96-73E6-42B7-9856-9A38CCF3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1" y="274638"/>
            <a:ext cx="3022596" cy="114299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0005C73-6A47-424A-A775-A8DCC23EAC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…proč?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Osamělost seniorů</a:t>
            </a:r>
          </a:p>
          <a:p>
            <a:pPr marL="0" indent="0">
              <a:buNone/>
            </a:pPr>
            <a:endParaRPr lang="cs-CZ" sz="1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„Necítím se osamělý, ale je pro mě důležité, mít někoho na blízku.“</a:t>
            </a:r>
          </a:p>
          <a:p>
            <a:pPr marL="0" indent="0">
              <a:buNone/>
            </a:pPr>
            <a:endParaRPr lang="cs-CZ" sz="1200" i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„Necítím se osamělý, ale jsem rád, že za mnou pečovatelky dochází“</a:t>
            </a:r>
          </a:p>
          <a:p>
            <a:pPr marL="0" indent="0">
              <a:buNone/>
            </a:pPr>
            <a:endParaRPr lang="cs-CZ" sz="2000" i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„Žiju s v domě s dcerou a její rodinou, ale vidíme se jen občas.“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F8AB96-73E6-42B7-9856-9A38CCF3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1" y="274638"/>
            <a:ext cx="3022596" cy="11429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2EB839B-014F-42D7-BFE2-7222C68E9E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…proč?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Společné aktivity</a:t>
            </a:r>
          </a:p>
          <a:p>
            <a:pPr marL="0" indent="0">
              <a:buNone/>
            </a:pPr>
            <a:endParaRPr lang="cs-CZ" sz="1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„Všichni moji kamarádi už zemřeli, nemám důvod někam chodit.“</a:t>
            </a:r>
          </a:p>
          <a:p>
            <a:pPr marL="0" indent="0">
              <a:buNone/>
            </a:pPr>
            <a:endParaRPr lang="cs-CZ" sz="1200" i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„Chodím o francouzských holích, stydím se jít mezi lidi.“</a:t>
            </a:r>
          </a:p>
          <a:p>
            <a:pPr marL="0" indent="0">
              <a:buNone/>
            </a:pPr>
            <a:endParaRPr lang="cs-CZ" sz="2000" i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„Pravidelně jsem chodil na nedělní mši, ale už tak daleko sám nedojdu.“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F8AB96-73E6-42B7-9856-9A38CCF3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1" y="274638"/>
            <a:ext cx="3022596" cy="114299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8E28B0D-0E20-4063-B8F4-7BFA353BD7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…proč?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Rozšíření péče</a:t>
            </a:r>
          </a:p>
          <a:p>
            <a:pPr marL="0" indent="0">
              <a:buNone/>
            </a:pPr>
            <a:endParaRPr lang="cs-CZ" sz="1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„Nedávno jsem upadl a nemohl jsem se dovolat pomoci. Ležel jsem v obýváku až do večery, kdy přišla dcera.“</a:t>
            </a:r>
          </a:p>
          <a:p>
            <a:pPr marL="0" indent="0">
              <a:buNone/>
            </a:pPr>
            <a:endParaRPr lang="cs-CZ" sz="1200" i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„Babičku nám vrátili z nemocnice, už ji nemůžeme nechat samotnou doma.“</a:t>
            </a:r>
          </a:p>
          <a:p>
            <a:pPr marL="0" indent="0">
              <a:buNone/>
            </a:pPr>
            <a:endParaRPr lang="cs-CZ" sz="2000" i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„Přes den se postaráme a dochází pečovatelky, ale máme strach v noci.“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F8AB96-73E6-42B7-9856-9A38CCF3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1" y="274638"/>
            <a:ext cx="3022596" cy="114299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A7FF97A-0C59-4BDA-A71E-F53AF6E405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…proč?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Technologie</a:t>
            </a:r>
          </a:p>
          <a:p>
            <a:pPr marL="0" indent="0">
              <a:buNone/>
            </a:pPr>
            <a:endParaRPr lang="cs-CZ" sz="1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„Nechci žádný přístroj, akorát to pokazím. Složenku zaplatím raději na poště.“</a:t>
            </a:r>
          </a:p>
          <a:p>
            <a:pPr marL="0" indent="0">
              <a:buNone/>
            </a:pPr>
            <a:endParaRPr lang="cs-CZ" sz="1200" i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„Potřebuji další léky, prý nemusím k doktorce, pošle mi recept. Ale kdo mi ty léky vyzvedne? A kam mi recept přijde?“</a:t>
            </a:r>
          </a:p>
          <a:p>
            <a:pPr marL="0" indent="0">
              <a:buNone/>
            </a:pPr>
            <a:endParaRPr lang="cs-CZ" sz="2000" i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„Vnuk je na rok v zahraničí, mrzí mě, že ho tak dlouho neuvidím.“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F8AB96-73E6-42B7-9856-9A38CCF3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1" y="274638"/>
            <a:ext cx="3022596" cy="114299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D1F6604-8F81-41C8-BBB0-43BCB851C8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…proč?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Neformální pečující</a:t>
            </a:r>
          </a:p>
          <a:p>
            <a:pPr marL="0" indent="0">
              <a:buNone/>
            </a:pPr>
            <a:endParaRPr lang="cs-CZ" sz="1800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„Máme o maminku strach, už je hodně zmatená, nechci, aby byla doma sama.“</a:t>
            </a:r>
          </a:p>
          <a:p>
            <a:pPr marL="0" indent="0">
              <a:buNone/>
            </a:pPr>
            <a:endParaRPr lang="cs-CZ" sz="1200" i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„Čekáme, až se pro dědečka uvolní místo v domově. Teď se musíme střídat, aby u něj pořád někdo byl, kdyby náhodou upadnul.“</a:t>
            </a:r>
          </a:p>
          <a:p>
            <a:pPr marL="0" indent="0">
              <a:buNone/>
            </a:pPr>
            <a:endParaRPr lang="cs-CZ" sz="2000" i="1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687078"/>
                </a:solidFill>
                <a:latin typeface="Century Gothic" panose="020B0502020202020204" pitchFamily="34" charset="0"/>
              </a:rPr>
              <a:t>„Dcera mívá záchvaty, nemohu odejít, co když se zrovna něco stane?“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F8AB96-73E6-42B7-9856-9A38CCF3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1" y="274638"/>
            <a:ext cx="3022596" cy="114299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36C3F0E-457A-476F-B06E-9A8739332B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8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…c</a:t>
            </a:r>
            <a:r>
              <a:rPr b="1" dirty="0">
                <a:solidFill>
                  <a:srgbClr val="687078"/>
                </a:solidFill>
                <a:latin typeface="Century Gothic" panose="020B0502020202020204" pitchFamily="34" charset="0"/>
              </a:rPr>
              <a:t>o je</a:t>
            </a:r>
            <a:r>
              <a:rPr lang="cs-CZ" b="1" dirty="0">
                <a:solidFill>
                  <a:srgbClr val="687078"/>
                </a:solidFill>
                <a:latin typeface="Century Gothic" panose="020B0502020202020204" pitchFamily="34" charset="0"/>
              </a:rPr>
              <a:t> to?</a:t>
            </a:r>
            <a:endParaRPr b="1"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rgbClr val="687078"/>
                </a:solidFill>
                <a:latin typeface="Century Gothic" panose="020B0502020202020204" pitchFamily="34" charset="0"/>
              </a:rPr>
              <a:t>Telefonická a online služba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687078"/>
                </a:solidFill>
                <a:latin typeface="Century Gothic" panose="020B0502020202020204" pitchFamily="34" charset="0"/>
              </a:rPr>
              <a:t>Pro seniory a osoby se zdravotním znevýhodněním</a:t>
            </a:r>
          </a:p>
          <a:p>
            <a:pPr>
              <a:spcAft>
                <a:spcPts val="600"/>
              </a:spcAft>
            </a:pPr>
            <a:r>
              <a:rPr dirty="0" err="1">
                <a:solidFill>
                  <a:srgbClr val="687078"/>
                </a:solidFill>
                <a:latin typeface="Century Gothic" panose="020B0502020202020204" pitchFamily="34" charset="0"/>
              </a:rPr>
              <a:t>Možnost</a:t>
            </a:r>
            <a:r>
              <a:rPr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dirty="0" err="1">
                <a:solidFill>
                  <a:srgbClr val="687078"/>
                </a:solidFill>
                <a:latin typeface="Century Gothic" panose="020B0502020202020204" pitchFamily="34" charset="0"/>
              </a:rPr>
              <a:t>kontaktovat</a:t>
            </a:r>
            <a:r>
              <a:rPr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dirty="0" err="1">
                <a:solidFill>
                  <a:srgbClr val="687078"/>
                </a:solidFill>
                <a:latin typeface="Century Gothic" panose="020B0502020202020204" pitchFamily="34" charset="0"/>
              </a:rPr>
              <a:t>pracovníka</a:t>
            </a:r>
            <a:r>
              <a:rPr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dirty="0" err="1">
                <a:solidFill>
                  <a:srgbClr val="687078"/>
                </a:solidFill>
                <a:latin typeface="Century Gothic" panose="020B0502020202020204" pitchFamily="34" charset="0"/>
              </a:rPr>
              <a:t>dispečinku</a:t>
            </a:r>
            <a:r>
              <a:rPr dirty="0">
                <a:solidFill>
                  <a:srgbClr val="687078"/>
                </a:solidFill>
                <a:latin typeface="Century Gothic" panose="020B0502020202020204" pitchFamily="34" charset="0"/>
              </a:rPr>
              <a:t> 24/7</a:t>
            </a:r>
          </a:p>
          <a:p>
            <a:pPr>
              <a:spcAft>
                <a:spcPts val="600"/>
              </a:spcAft>
            </a:pPr>
            <a:r>
              <a:rPr dirty="0" err="1">
                <a:solidFill>
                  <a:srgbClr val="687078"/>
                </a:solidFill>
                <a:latin typeface="Century Gothic" panose="020B0502020202020204" pitchFamily="34" charset="0"/>
              </a:rPr>
              <a:t>Rychlá</a:t>
            </a:r>
            <a:r>
              <a:rPr dirty="0">
                <a:solidFill>
                  <a:srgbClr val="687078"/>
                </a:solidFill>
                <a:latin typeface="Century Gothic" panose="020B0502020202020204" pitchFamily="34" charset="0"/>
              </a:rPr>
              <a:t> a </a:t>
            </a:r>
            <a:r>
              <a:rPr dirty="0" err="1">
                <a:solidFill>
                  <a:srgbClr val="687078"/>
                </a:solidFill>
                <a:latin typeface="Century Gothic" panose="020B0502020202020204" pitchFamily="34" charset="0"/>
              </a:rPr>
              <a:t>efektivní</a:t>
            </a:r>
            <a:r>
              <a:rPr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dirty="0" err="1">
                <a:solidFill>
                  <a:srgbClr val="687078"/>
                </a:solidFill>
                <a:latin typeface="Century Gothic" panose="020B0502020202020204" pitchFamily="34" charset="0"/>
              </a:rPr>
              <a:t>pomoc</a:t>
            </a:r>
            <a:r>
              <a:rPr dirty="0">
                <a:solidFill>
                  <a:srgbClr val="687078"/>
                </a:solidFill>
                <a:latin typeface="Century Gothic" panose="020B0502020202020204" pitchFamily="34" charset="0"/>
              </a:rPr>
              <a:t> na </a:t>
            </a:r>
            <a:r>
              <a:rPr dirty="0" err="1">
                <a:solidFill>
                  <a:srgbClr val="687078"/>
                </a:solidFill>
                <a:latin typeface="Century Gothic" panose="020B0502020202020204" pitchFamily="34" charset="0"/>
              </a:rPr>
              <a:t>základě</a:t>
            </a:r>
            <a:r>
              <a:rPr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dirty="0" err="1">
                <a:solidFill>
                  <a:srgbClr val="687078"/>
                </a:solidFill>
                <a:latin typeface="Century Gothic" panose="020B0502020202020204" pitchFamily="34" charset="0"/>
              </a:rPr>
              <a:t>individuálního</a:t>
            </a:r>
            <a:r>
              <a:rPr dirty="0">
                <a:solidFill>
                  <a:srgbClr val="687078"/>
                </a:solidFill>
                <a:latin typeface="Century Gothic" panose="020B0502020202020204" pitchFamily="34" charset="0"/>
              </a:rPr>
              <a:t> </a:t>
            </a:r>
            <a:r>
              <a:rPr dirty="0" err="1">
                <a:solidFill>
                  <a:srgbClr val="687078"/>
                </a:solidFill>
                <a:latin typeface="Century Gothic" panose="020B0502020202020204" pitchFamily="34" charset="0"/>
              </a:rPr>
              <a:t>plánu</a:t>
            </a:r>
            <a:endParaRPr lang="cs-CZ" dirty="0">
              <a:solidFill>
                <a:srgbClr val="687078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687078"/>
                </a:solidFill>
                <a:latin typeface="Century Gothic" panose="020B0502020202020204" pitchFamily="34" charset="0"/>
              </a:rPr>
              <a:t>Podpora v sociálním začlenění 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687078"/>
                </a:solidFill>
                <a:latin typeface="Century Gothic" panose="020B0502020202020204" pitchFamily="34" charset="0"/>
              </a:rPr>
              <a:t>Průvodce technologiemi a on-line světem</a:t>
            </a:r>
            <a:endParaRPr dirty="0">
              <a:solidFill>
                <a:srgbClr val="68707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F8AB96-73E6-42B7-9856-9A38CCF3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1" y="274638"/>
            <a:ext cx="3022596" cy="114299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AF29B65-FA3D-4625-A61F-6F437913A5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022022"/>
            <a:ext cx="186436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551828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Bezpečí</a:t>
            </a:r>
            <a:br>
              <a:rPr lang="cs-CZ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</a:br>
            <a:br>
              <a:rPr lang="cs-CZ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</a:br>
            <a:r>
              <a:rPr lang="cs-CZ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Důstojnost</a:t>
            </a:r>
            <a:br>
              <a:rPr lang="cs-CZ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</a:br>
            <a:br>
              <a:rPr lang="cs-CZ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</a:br>
            <a:r>
              <a:rPr lang="cs-CZ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Samostatnost</a:t>
            </a:r>
            <a:br>
              <a:rPr lang="cs-CZ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</a:br>
            <a:br>
              <a:rPr lang="cs-CZ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</a:br>
            <a:r>
              <a:rPr lang="cs-CZ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  <a:t>Kompetentnost</a:t>
            </a:r>
            <a:br>
              <a:rPr lang="cs-CZ" sz="35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entury Gothic"/>
              </a:rPr>
            </a:br>
            <a:endParaRPr lang="cs-CZ" sz="3500" b="1" dirty="0">
              <a:solidFill>
                <a:schemeClr val="tx1">
                  <a:lumMod val="49000"/>
                  <a:lumOff val="51000"/>
                </a:schemeClr>
              </a:solidFill>
              <a:latin typeface="Century Gothic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C0D41E-4662-48BE-A4AE-F16C3985F2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60" r="11941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ed41bb-cb06-48b0-a733-a7dbd93d1e7d" xsi:nil="true"/>
    <lcf76f155ced4ddcb4097134ff3c332f xmlns="941af957-6848-4fe9-8d08-5c9618b3e28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601E1FC22C248979123E93AC4C471" ma:contentTypeVersion="15" ma:contentTypeDescription="Create a new document." ma:contentTypeScope="" ma:versionID="ab78086201d1473a9221548968f4f598">
  <xsd:schema xmlns:xsd="http://www.w3.org/2001/XMLSchema" xmlns:xs="http://www.w3.org/2001/XMLSchema" xmlns:p="http://schemas.microsoft.com/office/2006/metadata/properties" xmlns:ns2="941af957-6848-4fe9-8d08-5c9618b3e28b" xmlns:ns3="baed41bb-cb06-48b0-a733-a7dbd93d1e7d" targetNamespace="http://schemas.microsoft.com/office/2006/metadata/properties" ma:root="true" ma:fieldsID="cdd29098718908790681013dba2f3aa0" ns2:_="" ns3:_="">
    <xsd:import namespace="941af957-6848-4fe9-8d08-5c9618b3e28b"/>
    <xsd:import namespace="baed41bb-cb06-48b0-a733-a7dbd93d1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f957-6848-4fe9-8d08-5c9618b3e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98ed3de-1ec3-40d0-b1da-4078c7a436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d41bb-cb06-48b0-a733-a7dbd93d1e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0d881c-0ad5-4461-a093-c792f3766d58}" ma:internalName="TaxCatchAll" ma:showField="CatchAllData" ma:web="baed41bb-cb06-48b0-a733-a7dbd93d1e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CC54F0-4DB5-44A5-B799-41EF94381E22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aed41bb-cb06-48b0-a733-a7dbd93d1e7d"/>
    <ds:schemaRef ds:uri="941af957-6848-4fe9-8d08-5c9618b3e28b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599685-9B2F-4BDA-95A1-1C94BC1F20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FC0660-C85F-4490-BBF2-E1CAAE41F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1af957-6848-4fe9-8d08-5c9618b3e28b"/>
    <ds:schemaRef ds:uri="baed41bb-cb06-48b0-a733-a7dbd93d1e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613</Words>
  <Application>Microsoft Office PowerPoint</Application>
  <PresentationFormat>Předvádění na obrazovce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Office Theme</vt:lpstr>
      <vt:lpstr>Prezentace aplikace PowerPoint</vt:lpstr>
      <vt:lpstr>…proč?</vt:lpstr>
      <vt:lpstr>…proč?</vt:lpstr>
      <vt:lpstr>…proč?</vt:lpstr>
      <vt:lpstr>…proč?</vt:lpstr>
      <vt:lpstr>…proč?</vt:lpstr>
      <vt:lpstr>…proč?</vt:lpstr>
      <vt:lpstr>…co je to?</vt:lpstr>
      <vt:lpstr>Bezpečí  Důstojnost  Samostatnost  Kompetentnost </vt:lpstr>
      <vt:lpstr>jak to funguje?</vt:lpstr>
      <vt:lpstr>jak to funguje?</vt:lpstr>
      <vt:lpstr>Prezentace aplikace PowerPoint</vt:lpstr>
      <vt:lpstr>jak službu získám?</vt:lpstr>
      <vt:lpstr>několik čísel:</vt:lpstr>
      <vt:lpstr>služby ISIDOR+</vt:lpstr>
      <vt:lpstr>…spolupráce:</vt:lpstr>
      <vt:lpstr>děkujeme!!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chol</dc:creator>
  <cp:keywords/>
  <dc:description>generated using python-pptx</dc:description>
  <cp:lastModifiedBy>Jitka Weigelová</cp:lastModifiedBy>
  <cp:revision>110</cp:revision>
  <dcterms:created xsi:type="dcterms:W3CDTF">2013-01-27T09:14:16Z</dcterms:created>
  <dcterms:modified xsi:type="dcterms:W3CDTF">2025-05-15T10:04:16Z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0x0101006F1601E1FC22C248979123E93AC4C471</vt:lpwstr>
  </property>
  <property fmtid="{D5CDD505-2E9C-101B-9397-08002B2CF9AE}" pid="3" name="MediaServiceImageTags">
    <vt:lpwstr/>
  </property>
</Properties>
</file>