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Aptos" charset="1" panose="020B0004020202020204"/>
      <p:regular r:id="rId16"/>
    </p:embeddedFont>
    <p:embeddedFont>
      <p:font typeface="Aptos Bold" charset="1" panose="020B0004020202020204"/>
      <p:regular r:id="rId17"/>
    </p:embeddedFont>
    <p:embeddedFont>
      <p:font typeface="Aptos Italics" charset="1" panose="020B0004020202090204"/>
      <p:regular r:id="rId18"/>
    </p:embeddedFont>
    <p:embeddedFont>
      <p:font typeface="Merriweather Sans Bold" charset="1" panose="00000800000000000000"/>
      <p:regular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jpeg" Type="http://schemas.openxmlformats.org/officeDocument/2006/relationships/image"/><Relationship Id="rId5" Target="../media/image4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Relationship Id="rId6" Target="../media/image4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Relationship Id="rId5" Target="../media/image9.png" Type="http://schemas.openxmlformats.org/officeDocument/2006/relationships/image"/><Relationship Id="rId6" Target="../media/image10.svg" Type="http://schemas.openxmlformats.org/officeDocument/2006/relationships/image"/><Relationship Id="rId7" Target="../media/image11.png" Type="http://schemas.openxmlformats.org/officeDocument/2006/relationships/image"/><Relationship Id="rId8" Target="../media/image12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Relationship Id="rId5" Target="../media/image13.png" Type="http://schemas.openxmlformats.org/officeDocument/2006/relationships/image"/><Relationship Id="rId6" Target="../media/image14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Relationship Id="rId5" Target="../media/image15.png" Type="http://schemas.openxmlformats.org/officeDocument/2006/relationships/image"/><Relationship Id="rId6" Target="../media/image16.svg" Type="http://schemas.openxmlformats.org/officeDocument/2006/relationships/image"/><Relationship Id="rId7" Target="../media/image17.png" Type="http://schemas.openxmlformats.org/officeDocument/2006/relationships/image"/><Relationship Id="rId8" Target="../media/image1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Relationship Id="rId5" Target="../media/image19.png" Type="http://schemas.openxmlformats.org/officeDocument/2006/relationships/image"/><Relationship Id="rId6" Target="../media/image20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Relationship Id="rId5" Target="../media/image21.png" Type="http://schemas.openxmlformats.org/officeDocument/2006/relationships/image"/><Relationship Id="rId6" Target="../media/image22.svg" Type="http://schemas.openxmlformats.org/officeDocument/2006/relationships/image"/><Relationship Id="rId7" Target="../media/image9.png" Type="http://schemas.openxmlformats.org/officeDocument/2006/relationships/image"/><Relationship Id="rId8" Target="../media/image10.svg" Type="http://schemas.openxmlformats.org/officeDocument/2006/relationships/image"/><Relationship Id="rId9" Target="../media/image23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svg" Type="http://schemas.openxmlformats.org/officeDocument/2006/relationships/image"/><Relationship Id="rId4" Target="../media/image4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4572046"/>
            <a:ext cx="1097282" cy="1010190"/>
          </a:xfrm>
          <a:custGeom>
            <a:avLst/>
            <a:gdLst/>
            <a:ahLst/>
            <a:cxnLst/>
            <a:rect r="r" b="b" t="t" l="l"/>
            <a:pathLst>
              <a:path h="1010190" w="1097282">
                <a:moveTo>
                  <a:pt x="0" y="0"/>
                </a:moveTo>
                <a:lnTo>
                  <a:pt x="1097282" y="0"/>
                </a:lnTo>
                <a:lnTo>
                  <a:pt x="1097282" y="1010190"/>
                </a:lnTo>
                <a:lnTo>
                  <a:pt x="0" y="10101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6046505" y="0"/>
            <a:ext cx="2241495" cy="10287000"/>
            <a:chOff x="0" y="0"/>
            <a:chExt cx="2988660" cy="1371600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2988691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988691">
                  <a:moveTo>
                    <a:pt x="2988691" y="0"/>
                  </a:moveTo>
                  <a:lnTo>
                    <a:pt x="0" y="0"/>
                  </a:lnTo>
                  <a:lnTo>
                    <a:pt x="0" y="13716000"/>
                  </a:lnTo>
                  <a:lnTo>
                    <a:pt x="2988691" y="13716000"/>
                  </a:lnTo>
                  <a:close/>
                </a:path>
              </a:pathLst>
            </a:custGeom>
            <a:solidFill>
              <a:srgbClr val="0F9ED5"/>
            </a:solidFill>
          </p:spPr>
        </p:sp>
      </p:grpSp>
      <p:grpSp>
        <p:nvGrpSpPr>
          <p:cNvPr name="Group 5" id="5"/>
          <p:cNvGrpSpPr/>
          <p:nvPr/>
        </p:nvGrpSpPr>
        <p:grpSpPr>
          <a:xfrm rot="0">
            <a:off x="10287000" y="386655"/>
            <a:ext cx="7255764" cy="4469946"/>
            <a:chOff x="0" y="0"/>
            <a:chExt cx="9674352" cy="595992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9674352" cy="5959983"/>
            </a:xfrm>
            <a:custGeom>
              <a:avLst/>
              <a:gdLst/>
              <a:ahLst/>
              <a:cxnLst/>
              <a:rect r="r" b="b" t="t" l="l"/>
              <a:pathLst>
                <a:path h="5959983" w="9674352">
                  <a:moveTo>
                    <a:pt x="0" y="0"/>
                  </a:moveTo>
                  <a:lnTo>
                    <a:pt x="9674352" y="0"/>
                  </a:lnTo>
                  <a:lnTo>
                    <a:pt x="9674352" y="5959983"/>
                  </a:lnTo>
                  <a:lnTo>
                    <a:pt x="0" y="595998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7" id="7" descr="Obsah obrázku klipart, Perokresba, Grafika, skica  Obsah vygenerovaný umělou inteligencí může být nesprávný."/>
          <p:cNvSpPr/>
          <p:nvPr/>
        </p:nvSpPr>
        <p:spPr>
          <a:xfrm flipH="false" flipV="false" rot="0">
            <a:off x="11834439" y="707622"/>
            <a:ext cx="4160880" cy="3828010"/>
          </a:xfrm>
          <a:custGeom>
            <a:avLst/>
            <a:gdLst/>
            <a:ahLst/>
            <a:cxnLst/>
            <a:rect r="r" b="b" t="t" l="l"/>
            <a:pathLst>
              <a:path h="3828010" w="4160880">
                <a:moveTo>
                  <a:pt x="0" y="0"/>
                </a:moveTo>
                <a:lnTo>
                  <a:pt x="4160880" y="0"/>
                </a:lnTo>
                <a:lnTo>
                  <a:pt x="4160880" y="3828010"/>
                </a:lnTo>
                <a:lnTo>
                  <a:pt x="0" y="382801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60" r="0" b="-60"/>
            </a:stretch>
          </a:blipFill>
        </p:spPr>
      </p:sp>
      <p:grpSp>
        <p:nvGrpSpPr>
          <p:cNvPr name="Group 8" id="8"/>
          <p:cNvGrpSpPr/>
          <p:nvPr/>
        </p:nvGrpSpPr>
        <p:grpSpPr>
          <a:xfrm rot="0">
            <a:off x="10287000" y="5193378"/>
            <a:ext cx="7255764" cy="4469946"/>
            <a:chOff x="0" y="0"/>
            <a:chExt cx="9674352" cy="5959928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9674352" cy="5959983"/>
            </a:xfrm>
            <a:custGeom>
              <a:avLst/>
              <a:gdLst/>
              <a:ahLst/>
              <a:cxnLst/>
              <a:rect r="r" b="b" t="t" l="l"/>
              <a:pathLst>
                <a:path h="5959983" w="9674352">
                  <a:moveTo>
                    <a:pt x="0" y="0"/>
                  </a:moveTo>
                  <a:lnTo>
                    <a:pt x="9674352" y="0"/>
                  </a:lnTo>
                  <a:lnTo>
                    <a:pt x="9674352" y="5959983"/>
                  </a:lnTo>
                  <a:lnTo>
                    <a:pt x="0" y="595998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10" id="10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0671243" y="5725441"/>
            <a:ext cx="6487274" cy="3405817"/>
          </a:xfrm>
          <a:custGeom>
            <a:avLst/>
            <a:gdLst/>
            <a:ahLst/>
            <a:cxnLst/>
            <a:rect r="r" b="b" t="t" l="l"/>
            <a:pathLst>
              <a:path h="3405817" w="6487274">
                <a:moveTo>
                  <a:pt x="0" y="0"/>
                </a:moveTo>
                <a:lnTo>
                  <a:pt x="6487274" y="0"/>
                </a:lnTo>
                <a:lnTo>
                  <a:pt x="6487274" y="3405818"/>
                </a:lnTo>
                <a:lnTo>
                  <a:pt x="0" y="340581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29" t="0" r="-29" b="0"/>
            </a:stretch>
          </a:blipFill>
        </p:spPr>
      </p:sp>
      <p:grpSp>
        <p:nvGrpSpPr>
          <p:cNvPr name="Group 11" id="11"/>
          <p:cNvGrpSpPr/>
          <p:nvPr/>
        </p:nvGrpSpPr>
        <p:grpSpPr>
          <a:xfrm rot="0">
            <a:off x="1670715" y="4264919"/>
            <a:ext cx="9446407" cy="4105448"/>
            <a:chOff x="0" y="0"/>
            <a:chExt cx="12595209" cy="547393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2595209" cy="5473930"/>
            </a:xfrm>
            <a:custGeom>
              <a:avLst/>
              <a:gdLst/>
              <a:ahLst/>
              <a:cxnLst/>
              <a:rect r="r" b="b" t="t" l="l"/>
              <a:pathLst>
                <a:path h="5473930" w="12595209">
                  <a:moveTo>
                    <a:pt x="0" y="0"/>
                  </a:moveTo>
                  <a:lnTo>
                    <a:pt x="12595209" y="0"/>
                  </a:lnTo>
                  <a:lnTo>
                    <a:pt x="12595209" y="5473930"/>
                  </a:lnTo>
                  <a:lnTo>
                    <a:pt x="0" y="547393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152400"/>
              <a:ext cx="12595209" cy="5626330"/>
            </a:xfrm>
            <a:prstGeom prst="rect">
              <a:avLst/>
            </a:prstGeom>
          </p:spPr>
          <p:txBody>
            <a:bodyPr anchor="t" rtlCol="false" tIns="0" lIns="0" bIns="0" rIns="0"/>
            <a:lstStyle/>
            <a:p>
              <a:pPr algn="l">
                <a:lnSpc>
                  <a:spcPts val="11340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CHRÁNĚNÉ BYDLENÍ V NÁSLEDNÉ PÉČI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ZÁVĚR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212957" y="3490197"/>
            <a:ext cx="14357064" cy="36842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88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Jedinou možností, jak naplňovat poslání a cíle, díky kterým se prokazatelně daří klientům fungovat v rámci běžné společnosti (nájemní bydlení/spolubydlení; legální příjem; splácené dluhů; abstinence; sociální vazby a volný čas), je </a:t>
            </a: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vlastnictví bytů pro chráněné bydlení.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NÁSLEDNÁ PÉČE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TextBox 9" id="9"/>
          <p:cNvSpPr txBox="true"/>
          <p:nvPr/>
        </p:nvSpPr>
        <p:spPr>
          <a:xfrm rot="0">
            <a:off x="1212957" y="3591852"/>
            <a:ext cx="15568012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sociální služba určená osobám po ukončení pobytové léčby závislostí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212957" y="5440944"/>
            <a:ext cx="15568012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terénní/ambulantní p. &gt; pobytová léčba (PL/TK) &gt; </a:t>
            </a: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následná péče</a:t>
            </a: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&gt;  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16423482" y="5364146"/>
            <a:ext cx="714974" cy="714974"/>
          </a:xfrm>
          <a:custGeom>
            <a:avLst/>
            <a:gdLst/>
            <a:ahLst/>
            <a:cxnLst/>
            <a:rect r="r" b="b" t="t" l="l"/>
            <a:pathLst>
              <a:path h="714974" w="714974">
                <a:moveTo>
                  <a:pt x="0" y="0"/>
                </a:moveTo>
                <a:lnTo>
                  <a:pt x="714974" y="0"/>
                </a:lnTo>
                <a:lnTo>
                  <a:pt x="714974" y="714973"/>
                </a:lnTo>
                <a:lnTo>
                  <a:pt x="0" y="71497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-11125" t="-22522" r="-12396" b="-70158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1212957" y="6574419"/>
            <a:ext cx="15568012" cy="1914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pobytová forma</a:t>
            </a: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6 / 8 měsíců</a:t>
            </a:r>
          </a:p>
          <a:p>
            <a:pPr algn="just">
              <a:lnSpc>
                <a:spcPts val="5040"/>
              </a:lnSpc>
            </a:pP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ambulantní forma</a:t>
            </a: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až 12 měsíců (po ukončení pobytové, nebo přímo z léčby)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POBYTOVÁ FORMA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11467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9830274" y="7659486"/>
            <a:ext cx="7144087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podpora volnočasových aktivit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2855881" y="5254892"/>
            <a:ext cx="4118480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chráněné bydlení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212957" y="3807092"/>
            <a:ext cx="12287618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 b="true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3 byty (z toho 1 pro ženy)</a:t>
            </a:r>
          </a:p>
          <a:p>
            <a:pPr algn="just">
              <a:lnSpc>
                <a:spcPts val="5040"/>
              </a:lnSpc>
            </a:pP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celkem 12 lůžek, max. 2 na pokoji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515017" y="6531242"/>
            <a:ext cx="6459344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samořídící domovní skupiny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1440467" y="5893067"/>
            <a:ext cx="5533894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podpora v rámci bydlení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9649857" y="4707895"/>
            <a:ext cx="8752057" cy="3008520"/>
          </a:xfrm>
          <a:custGeom>
            <a:avLst/>
            <a:gdLst/>
            <a:ahLst/>
            <a:cxnLst/>
            <a:rect r="r" b="b" t="t" l="l"/>
            <a:pathLst>
              <a:path h="3008520" w="8752057">
                <a:moveTo>
                  <a:pt x="0" y="0"/>
                </a:moveTo>
                <a:lnTo>
                  <a:pt x="8752057" y="0"/>
                </a:lnTo>
                <a:lnTo>
                  <a:pt x="8752057" y="3008519"/>
                </a:lnTo>
                <a:lnTo>
                  <a:pt x="0" y="300851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15883619" y="9258300"/>
            <a:ext cx="1375681" cy="409265"/>
          </a:xfrm>
          <a:custGeom>
            <a:avLst/>
            <a:gdLst/>
            <a:ahLst/>
            <a:cxnLst/>
            <a:rect r="r" b="b" t="t" l="l"/>
            <a:pathLst>
              <a:path h="409265" w="1375681">
                <a:moveTo>
                  <a:pt x="0" y="0"/>
                </a:moveTo>
                <a:lnTo>
                  <a:pt x="1375681" y="0"/>
                </a:lnTo>
                <a:lnTo>
                  <a:pt x="1375681" y="409265"/>
                </a:lnTo>
                <a:lnTo>
                  <a:pt x="0" y="409265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212957" y="5893067"/>
            <a:ext cx="608936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individuální psychoterapie 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212957" y="7659486"/>
            <a:ext cx="3338192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sociální práce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546866" y="8274317"/>
            <a:ext cx="6427496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socioterapeutická skupina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212957" y="6531242"/>
            <a:ext cx="608936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skupinová psychoterapie 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212957" y="8274317"/>
            <a:ext cx="594976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ranní (plánovací) skupina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CHB - ÚHRADA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Freeform 10" id="10" descr="Obsah obrázku text, Písmo, logo, Grafika  Obsah vygenerovaný umělou inteligencí může být nesprávný."/>
          <p:cNvSpPr/>
          <p:nvPr/>
        </p:nvSpPr>
        <p:spPr>
          <a:xfrm flipH="false" flipV="false" rot="0">
            <a:off x="2694846" y="7649847"/>
            <a:ext cx="1035076" cy="917397"/>
          </a:xfrm>
          <a:custGeom>
            <a:avLst/>
            <a:gdLst/>
            <a:ahLst/>
            <a:cxnLst/>
            <a:rect r="r" b="b" t="t" l="l"/>
            <a:pathLst>
              <a:path h="917397" w="1035076">
                <a:moveTo>
                  <a:pt x="0" y="0"/>
                </a:moveTo>
                <a:lnTo>
                  <a:pt x="1035076" y="0"/>
                </a:lnTo>
                <a:lnTo>
                  <a:pt x="1035076" y="917397"/>
                </a:lnTo>
                <a:lnTo>
                  <a:pt x="0" y="91739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87387" t="-43395" r="-439724" b="-227852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5400000">
            <a:off x="1212818" y="4841860"/>
            <a:ext cx="1670233" cy="372323"/>
          </a:xfrm>
          <a:custGeom>
            <a:avLst/>
            <a:gdLst/>
            <a:ahLst/>
            <a:cxnLst/>
            <a:rect r="r" b="b" t="t" l="l"/>
            <a:pathLst>
              <a:path h="372323" w="1670233">
                <a:moveTo>
                  <a:pt x="0" y="0"/>
                </a:moveTo>
                <a:lnTo>
                  <a:pt x="1670233" y="0"/>
                </a:lnTo>
                <a:lnTo>
                  <a:pt x="1670233" y="372323"/>
                </a:lnTo>
                <a:lnTo>
                  <a:pt x="0" y="37232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2694846" y="4824412"/>
            <a:ext cx="2924162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většina NP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1028700" y="3554730"/>
            <a:ext cx="1666146" cy="5892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7950,-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6000,-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4200,-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.</a:t>
            </a:r>
          </a:p>
          <a:p>
            <a:pPr algn="just">
              <a:lnSpc>
                <a:spcPts val="2100"/>
              </a:lnSpc>
            </a:pPr>
          </a:p>
          <a:p>
            <a:pPr algn="just">
              <a:lnSpc>
                <a:spcPts val="210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4030,-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694846" y="3554730"/>
            <a:ext cx="2924162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max. úhrada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694846" y="8737512"/>
            <a:ext cx="4596207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NP Charita Jihlava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140482" y="3709269"/>
            <a:ext cx="8786106" cy="5105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Doléčovací program je poskytován zdarma.</a:t>
            </a:r>
          </a:p>
          <a:p>
            <a:pPr algn="just">
              <a:lnSpc>
                <a:spcPts val="5040"/>
              </a:lnSpc>
            </a:pPr>
          </a:p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Klienti přispívají na úhradu nákladů na bydlení (za chráněné bydlení).</a:t>
            </a:r>
          </a:p>
          <a:p>
            <a:pPr algn="just">
              <a:lnSpc>
                <a:spcPts val="5040"/>
              </a:lnSpc>
            </a:pPr>
          </a:p>
          <a:p>
            <a:pPr algn="just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 P-centru v roce 2025 se jedná o </a:t>
            </a:r>
            <a:r>
              <a:rPr lang="en-US" b="true" sz="42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4200,-/měsíc (140,-/noc).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CHB - ÚHRADA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Freeform 10" id="10"/>
          <p:cNvSpPr/>
          <p:nvPr/>
        </p:nvSpPr>
        <p:spPr>
          <a:xfrm flipH="true" flipV="false" rot="0">
            <a:off x="14798136" y="7101814"/>
            <a:ext cx="2361890" cy="726281"/>
          </a:xfrm>
          <a:custGeom>
            <a:avLst/>
            <a:gdLst/>
            <a:ahLst/>
            <a:cxnLst/>
            <a:rect r="r" b="b" t="t" l="l"/>
            <a:pathLst>
              <a:path h="726281" w="2361890">
                <a:moveTo>
                  <a:pt x="2361890" y="0"/>
                </a:moveTo>
                <a:lnTo>
                  <a:pt x="0" y="0"/>
                </a:lnTo>
                <a:lnTo>
                  <a:pt x="0" y="726282"/>
                </a:lnTo>
                <a:lnTo>
                  <a:pt x="2361890" y="726282"/>
                </a:lnTo>
                <a:lnTo>
                  <a:pt x="236189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2625892">
            <a:off x="11731266" y="2444006"/>
            <a:ext cx="4454176" cy="5083225"/>
          </a:xfrm>
          <a:custGeom>
            <a:avLst/>
            <a:gdLst/>
            <a:ahLst/>
            <a:cxnLst/>
            <a:rect r="r" b="b" t="t" l="l"/>
            <a:pathLst>
              <a:path h="5083225" w="4454176">
                <a:moveTo>
                  <a:pt x="0" y="0"/>
                </a:moveTo>
                <a:lnTo>
                  <a:pt x="4454177" y="0"/>
                </a:lnTo>
                <a:lnTo>
                  <a:pt x="4454177" y="5083226"/>
                </a:lnTo>
                <a:lnTo>
                  <a:pt x="0" y="508322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2183745" y="3709269"/>
            <a:ext cx="3035631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CÍLE SLUŽBY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klient musí po ukončení služby bydlet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6515966" y="3709269"/>
            <a:ext cx="2255343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NÁKLADY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nájmy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energie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vybavení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375455" y="5187290"/>
            <a:ext cx="2971934" cy="1914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DOTACE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celková výše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podmínky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6105128" y="7828096"/>
            <a:ext cx="4070707" cy="1914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TRH S BYDLENÍM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cena nájmů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jiné možnosti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1992655" y="7101814"/>
            <a:ext cx="3417813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KLIENTI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příjmy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náklady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dluhy/exekuce</a:t>
            </a:r>
          </a:p>
        </p:txBody>
      </p:sp>
      <p:sp>
        <p:nvSpPr>
          <p:cNvPr name="Freeform 17" id="17"/>
          <p:cNvSpPr/>
          <p:nvPr/>
        </p:nvSpPr>
        <p:spPr>
          <a:xfrm flipH="true" flipV="false" rot="0">
            <a:off x="2545549" y="6738674"/>
            <a:ext cx="2361890" cy="726281"/>
          </a:xfrm>
          <a:custGeom>
            <a:avLst/>
            <a:gdLst/>
            <a:ahLst/>
            <a:cxnLst/>
            <a:rect r="r" b="b" t="t" l="l"/>
            <a:pathLst>
              <a:path h="726281" w="2361890">
                <a:moveTo>
                  <a:pt x="2361890" y="0"/>
                </a:moveTo>
                <a:lnTo>
                  <a:pt x="0" y="0"/>
                </a:lnTo>
                <a:lnTo>
                  <a:pt x="0" y="726281"/>
                </a:lnTo>
                <a:lnTo>
                  <a:pt x="2361890" y="726281"/>
                </a:lnTo>
                <a:lnTo>
                  <a:pt x="236189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CHB - KLIENTI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grpSp>
        <p:nvGrpSpPr>
          <p:cNvPr name="Group 9" id="9"/>
          <p:cNvGrpSpPr/>
          <p:nvPr/>
        </p:nvGrpSpPr>
        <p:grpSpPr>
          <a:xfrm rot="0">
            <a:off x="4460816" y="3914401"/>
            <a:ext cx="1718139" cy="4695135"/>
            <a:chOff x="0" y="0"/>
            <a:chExt cx="452514" cy="1236579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452514" cy="1236579"/>
            </a:xfrm>
            <a:custGeom>
              <a:avLst/>
              <a:gdLst/>
              <a:ahLst/>
              <a:cxnLst/>
              <a:rect r="r" b="b" t="t" l="l"/>
              <a:pathLst>
                <a:path h="1236579" w="452514">
                  <a:moveTo>
                    <a:pt x="0" y="0"/>
                  </a:moveTo>
                  <a:lnTo>
                    <a:pt x="452514" y="0"/>
                  </a:lnTo>
                  <a:lnTo>
                    <a:pt x="452514" y="1236579"/>
                  </a:lnTo>
                  <a:lnTo>
                    <a:pt x="0" y="1236579"/>
                  </a:lnTo>
                  <a:close/>
                </a:path>
              </a:pathLst>
            </a:custGeom>
            <a:solidFill>
              <a:srgbClr val="0F9ED5">
                <a:alpha val="21961"/>
              </a:srgbClr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452514" cy="12461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0"/>
                </a:lnSpc>
              </a:pPr>
            </a:p>
          </p:txBody>
        </p:sp>
      </p:grpSp>
      <p:sp>
        <p:nvSpPr>
          <p:cNvPr name="Freeform 12" id="12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grpSp>
        <p:nvGrpSpPr>
          <p:cNvPr name="Group 13" id="13"/>
          <p:cNvGrpSpPr/>
          <p:nvPr/>
        </p:nvGrpSpPr>
        <p:grpSpPr>
          <a:xfrm rot="0">
            <a:off x="9631254" y="3914401"/>
            <a:ext cx="1713326" cy="4695135"/>
            <a:chOff x="0" y="0"/>
            <a:chExt cx="451246" cy="1236579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451246" cy="1236579"/>
            </a:xfrm>
            <a:custGeom>
              <a:avLst/>
              <a:gdLst/>
              <a:ahLst/>
              <a:cxnLst/>
              <a:rect r="r" b="b" t="t" l="l"/>
              <a:pathLst>
                <a:path h="1236579" w="451246">
                  <a:moveTo>
                    <a:pt x="0" y="0"/>
                  </a:moveTo>
                  <a:lnTo>
                    <a:pt x="451246" y="0"/>
                  </a:lnTo>
                  <a:lnTo>
                    <a:pt x="451246" y="1236579"/>
                  </a:lnTo>
                  <a:lnTo>
                    <a:pt x="0" y="1236579"/>
                  </a:lnTo>
                  <a:close/>
                </a:path>
              </a:pathLst>
            </a:custGeom>
            <a:solidFill>
              <a:srgbClr val="0F9ED5">
                <a:alpha val="21961"/>
              </a:srgbClr>
            </a:solidFill>
          </p:spPr>
        </p:sp>
        <p:sp>
          <p:nvSpPr>
            <p:cNvPr name="TextBox 15" id="15"/>
            <p:cNvSpPr txBox="true"/>
            <p:nvPr/>
          </p:nvSpPr>
          <p:spPr>
            <a:xfrm>
              <a:off x="0" y="-9525"/>
              <a:ext cx="451246" cy="12461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0"/>
                </a:lnSpc>
              </a:pPr>
            </a:p>
          </p:txBody>
        </p:sp>
      </p:grpSp>
      <p:grpSp>
        <p:nvGrpSpPr>
          <p:cNvPr name="Group 16" id="16"/>
          <p:cNvGrpSpPr/>
          <p:nvPr/>
        </p:nvGrpSpPr>
        <p:grpSpPr>
          <a:xfrm rot="0">
            <a:off x="13062929" y="3914401"/>
            <a:ext cx="1713326" cy="4695135"/>
            <a:chOff x="0" y="0"/>
            <a:chExt cx="451246" cy="1236579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451246" cy="1236579"/>
            </a:xfrm>
            <a:custGeom>
              <a:avLst/>
              <a:gdLst/>
              <a:ahLst/>
              <a:cxnLst/>
              <a:rect r="r" b="b" t="t" l="l"/>
              <a:pathLst>
                <a:path h="1236579" w="451246">
                  <a:moveTo>
                    <a:pt x="0" y="0"/>
                  </a:moveTo>
                  <a:lnTo>
                    <a:pt x="451246" y="0"/>
                  </a:lnTo>
                  <a:lnTo>
                    <a:pt x="451246" y="1236579"/>
                  </a:lnTo>
                  <a:lnTo>
                    <a:pt x="0" y="1236579"/>
                  </a:lnTo>
                  <a:close/>
                </a:path>
              </a:pathLst>
            </a:custGeom>
            <a:solidFill>
              <a:srgbClr val="0F9ED5">
                <a:alpha val="21961"/>
              </a:srgbClr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9525"/>
              <a:ext cx="451246" cy="12461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20"/>
                </a:lnSpc>
              </a:pPr>
            </a:p>
          </p:txBody>
        </p:sp>
      </p:grpSp>
      <p:graphicFrame>
        <p:nvGraphicFramePr>
          <p:cNvPr name="Table 19" id="19"/>
          <p:cNvGraphicFramePr>
            <a:graphicFrameLocks noGrp="true"/>
          </p:cNvGraphicFramePr>
          <p:nvPr/>
        </p:nvGraphicFramePr>
        <p:xfrm>
          <a:off x="1028700" y="3914401"/>
          <a:ext cx="15338872" cy="4695135"/>
        </p:xfrm>
        <a:graphic>
          <a:graphicData uri="http://schemas.openxmlformats.org/drawingml/2006/table">
            <a:tbl>
              <a:tblPr/>
              <a:tblGrid>
                <a:gridCol w="1718071"/>
                <a:gridCol w="1719642"/>
                <a:gridCol w="1719597"/>
                <a:gridCol w="1719644"/>
                <a:gridCol w="1719780"/>
                <a:gridCol w="1713432"/>
                <a:gridCol w="1712240"/>
                <a:gridCol w="1712161"/>
                <a:gridCol w="1604306"/>
              </a:tblGrid>
              <a:tr h="670734"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Hrubá mzda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Výplata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4 200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6 měsíců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8 měsíců**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7 000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8 měsíců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7 950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ct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12 měsíců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20 080</a:t>
                      </a: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17 873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3 673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14 692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22 038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873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5 238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-77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-770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20 080</a:t>
                      </a: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14 643*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443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1 772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2 658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-2 357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-14 142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-3 307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-33 070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25 000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20 920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6 720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26 880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40 320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3 920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23 520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2 970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29 700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25 000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15 658*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1 458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5 832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8 748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-1 342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-8 052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-2 292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-22 920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rowSpan="2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30 000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24 590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10 390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41 560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62 340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7 590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45 540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6 640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>
                          <a:solidFill>
                            <a:srgbClr val="000000"/>
                          </a:solidFill>
                          <a:latin typeface="Aptos"/>
                          <a:ea typeface="Aptos"/>
                          <a:cs typeface="Aptos"/>
                          <a:sym typeface="Aptos"/>
                        </a:rPr>
                        <a:t>66 400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0734">
                <a:tc vMerge="true"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b="true">
                          <a:solidFill>
                            <a:srgbClr val="000000"/>
                          </a:solidFill>
                          <a:latin typeface="Aptos Bold"/>
                          <a:ea typeface="Aptos Bold"/>
                          <a:cs typeface="Aptos Bold"/>
                          <a:sym typeface="Aptos Bold"/>
                        </a:rPr>
                        <a:t>30 000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16 882*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2 682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10 728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16 092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-118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-708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-1 068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anchor="t" rtlCol="false"/>
                    <a:lstStyle/>
                    <a:p>
                      <a:pPr algn="r">
                        <a:lnSpc>
                          <a:spcPts val="2940"/>
                        </a:lnSpc>
                        <a:defRPr/>
                      </a:pPr>
                      <a:r>
                        <a:rPr lang="en-US" sz="2100" i="true">
                          <a:solidFill>
                            <a:srgbClr val="000000"/>
                          </a:solidFill>
                          <a:latin typeface="Aptos Italics"/>
                          <a:ea typeface="Aptos Italics"/>
                          <a:cs typeface="Aptos Italics"/>
                          <a:sym typeface="Aptos Italics"/>
                        </a:rPr>
                        <a:t>-10 680 Kč</a:t>
                      </a:r>
                      <a:endParaRPr lang="en-US" sz="1100"/>
                    </a:p>
                  </a:txBody>
                  <a:tcPr marL="38100" marR="38100" marT="38100" marB="38100" anchor="ctr">
                    <a:lnL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mpd="sng" algn="ctr" cap="flat" w="9525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name="TextBox 20" id="20"/>
          <p:cNvSpPr txBox="true"/>
          <p:nvPr/>
        </p:nvSpPr>
        <p:spPr>
          <a:xfrm rot="0">
            <a:off x="1028700" y="8685737"/>
            <a:ext cx="15833582" cy="9525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21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* insolvence/exekuce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21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** pro klienty v exekuci, </a:t>
            </a:r>
          </a:p>
          <a:p>
            <a:pPr algn="l">
              <a:lnSpc>
                <a:spcPts val="2520"/>
              </a:lnSpc>
              <a:spcBef>
                <a:spcPct val="0"/>
              </a:spcBef>
            </a:pPr>
            <a:r>
              <a:rPr lang="en-US" sz="21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     nebo bez úspor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585536" y="8782050"/>
            <a:ext cx="2477393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dop. MPSV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4352774" y="8782050"/>
            <a:ext cx="1124694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max.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-5463321">
            <a:off x="10210197" y="8685740"/>
            <a:ext cx="750677" cy="960866"/>
          </a:xfrm>
          <a:custGeom>
            <a:avLst/>
            <a:gdLst/>
            <a:ahLst/>
            <a:cxnLst/>
            <a:rect r="r" b="b" t="t" l="l"/>
            <a:pathLst>
              <a:path h="960866" w="750677">
                <a:moveTo>
                  <a:pt x="0" y="0"/>
                </a:moveTo>
                <a:lnTo>
                  <a:pt x="750677" y="0"/>
                </a:lnTo>
                <a:lnTo>
                  <a:pt x="750677" y="960867"/>
                </a:lnTo>
                <a:lnTo>
                  <a:pt x="0" y="9608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-5463321">
            <a:off x="13913652" y="8685740"/>
            <a:ext cx="750677" cy="960866"/>
          </a:xfrm>
          <a:custGeom>
            <a:avLst/>
            <a:gdLst/>
            <a:ahLst/>
            <a:cxnLst/>
            <a:rect r="r" b="b" t="t" l="l"/>
            <a:pathLst>
              <a:path h="960866" w="750677">
                <a:moveTo>
                  <a:pt x="0" y="0"/>
                </a:moveTo>
                <a:lnTo>
                  <a:pt x="750677" y="0"/>
                </a:lnTo>
                <a:lnTo>
                  <a:pt x="750677" y="960867"/>
                </a:lnTo>
                <a:lnTo>
                  <a:pt x="0" y="96086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 descr="Obsah obrázku text, Písmo, logo, Grafika  Obsah vygenerovaný umělou inteligencí může být nesprávný."/>
          <p:cNvSpPr/>
          <p:nvPr/>
        </p:nvSpPr>
        <p:spPr>
          <a:xfrm flipH="false" flipV="false" rot="0">
            <a:off x="4959867" y="8782050"/>
            <a:ext cx="720037" cy="638175"/>
          </a:xfrm>
          <a:custGeom>
            <a:avLst/>
            <a:gdLst/>
            <a:ahLst/>
            <a:cxnLst/>
            <a:rect r="r" b="b" t="t" l="l"/>
            <a:pathLst>
              <a:path h="638175" w="720037">
                <a:moveTo>
                  <a:pt x="0" y="0"/>
                </a:moveTo>
                <a:lnTo>
                  <a:pt x="720038" y="0"/>
                </a:lnTo>
                <a:lnTo>
                  <a:pt x="720038" y="638175"/>
                </a:lnTo>
                <a:lnTo>
                  <a:pt x="0" y="63817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87387" t="-43395" r="-439724" b="-227852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4788495" y="3349384"/>
            <a:ext cx="1062782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ÚHRADA</a:t>
            </a:r>
          </a:p>
        </p:txBody>
      </p:sp>
      <p:sp>
        <p:nvSpPr>
          <p:cNvPr name="TextBox 27" id="27"/>
          <p:cNvSpPr txBox="true"/>
          <p:nvPr/>
        </p:nvSpPr>
        <p:spPr>
          <a:xfrm rot="0">
            <a:off x="7503851" y="3506547"/>
            <a:ext cx="800100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POBYT</a:t>
            </a:r>
          </a:p>
        </p:txBody>
      </p:sp>
      <p:sp>
        <p:nvSpPr>
          <p:cNvPr name="TextBox 28" id="28"/>
          <p:cNvSpPr txBox="true"/>
          <p:nvPr/>
        </p:nvSpPr>
        <p:spPr>
          <a:xfrm rot="0">
            <a:off x="13388201" y="3349384"/>
            <a:ext cx="1062782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ÚHRADA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9956526" y="3349384"/>
            <a:ext cx="1062782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ÚHRADA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11803704" y="3506547"/>
            <a:ext cx="800100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POBYT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15077418" y="3506547"/>
            <a:ext cx="800100" cy="323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20"/>
              </a:lnSpc>
              <a:spcBef>
                <a:spcPct val="0"/>
              </a:spcBef>
            </a:pPr>
            <a:r>
              <a:rPr lang="en-US" b="true" sz="2100">
                <a:solidFill>
                  <a:srgbClr val="156082"/>
                </a:solidFill>
                <a:latin typeface="Aptos Bold"/>
                <a:ea typeface="Aptos Bold"/>
                <a:cs typeface="Aptos Bold"/>
                <a:sym typeface="Aptos Bold"/>
              </a:rPr>
              <a:t>POBYT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CHB - ÚHRADA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2183745" y="3709269"/>
            <a:ext cx="3035631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CÍLE SLUŽBY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klient musí po ukončení služby bydlet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7585558" y="7604994"/>
            <a:ext cx="1109849" cy="1100138"/>
          </a:xfrm>
          <a:custGeom>
            <a:avLst/>
            <a:gdLst/>
            <a:ahLst/>
            <a:cxnLst/>
            <a:rect r="r" b="b" t="t" l="l"/>
            <a:pathLst>
              <a:path h="1100138" w="1109849">
                <a:moveTo>
                  <a:pt x="0" y="0"/>
                </a:moveTo>
                <a:lnTo>
                  <a:pt x="1109848" y="0"/>
                </a:lnTo>
                <a:lnTo>
                  <a:pt x="1109848" y="1100137"/>
                </a:lnTo>
                <a:lnTo>
                  <a:pt x="0" y="110013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1947194" y="3339474"/>
            <a:ext cx="3508735" cy="1206128"/>
          </a:xfrm>
          <a:custGeom>
            <a:avLst/>
            <a:gdLst/>
            <a:ahLst/>
            <a:cxnLst/>
            <a:rect r="r" b="b" t="t" l="l"/>
            <a:pathLst>
              <a:path h="1206128" w="3508735">
                <a:moveTo>
                  <a:pt x="0" y="0"/>
                </a:moveTo>
                <a:lnTo>
                  <a:pt x="3508735" y="0"/>
                </a:lnTo>
                <a:lnTo>
                  <a:pt x="3508735" y="1206128"/>
                </a:lnTo>
                <a:lnTo>
                  <a:pt x="0" y="120612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6515966" y="3709269"/>
            <a:ext cx="2255343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NÁKLADY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nájmy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energie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vybavení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8695406" y="3542937"/>
            <a:ext cx="894464" cy="1002665"/>
          </a:xfrm>
          <a:custGeom>
            <a:avLst/>
            <a:gdLst/>
            <a:ahLst/>
            <a:cxnLst/>
            <a:rect r="r" b="b" t="t" l="l"/>
            <a:pathLst>
              <a:path h="1002665" w="894464">
                <a:moveTo>
                  <a:pt x="0" y="0"/>
                </a:moveTo>
                <a:lnTo>
                  <a:pt x="894464" y="0"/>
                </a:lnTo>
                <a:lnTo>
                  <a:pt x="894464" y="1002665"/>
                </a:lnTo>
                <a:lnTo>
                  <a:pt x="0" y="1002665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6661993" y="4362441"/>
            <a:ext cx="2033413" cy="698986"/>
          </a:xfrm>
          <a:custGeom>
            <a:avLst/>
            <a:gdLst/>
            <a:ahLst/>
            <a:cxnLst/>
            <a:rect r="r" b="b" t="t" l="l"/>
            <a:pathLst>
              <a:path h="698986" w="2033413">
                <a:moveTo>
                  <a:pt x="0" y="0"/>
                </a:moveTo>
                <a:lnTo>
                  <a:pt x="2033413" y="0"/>
                </a:lnTo>
                <a:lnTo>
                  <a:pt x="2033413" y="698986"/>
                </a:lnTo>
                <a:lnTo>
                  <a:pt x="0" y="698986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7247434">
            <a:off x="3724889" y="5450780"/>
            <a:ext cx="2249381" cy="2879207"/>
          </a:xfrm>
          <a:custGeom>
            <a:avLst/>
            <a:gdLst/>
            <a:ahLst/>
            <a:cxnLst/>
            <a:rect r="r" b="b" t="t" l="l"/>
            <a:pathLst>
              <a:path h="2879207" w="2249381">
                <a:moveTo>
                  <a:pt x="0" y="0"/>
                </a:moveTo>
                <a:lnTo>
                  <a:pt x="2249381" y="0"/>
                </a:lnTo>
                <a:lnTo>
                  <a:pt x="2249381" y="2879207"/>
                </a:lnTo>
                <a:lnTo>
                  <a:pt x="0" y="2879207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11992655" y="7101814"/>
            <a:ext cx="3417813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KLIENTI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příjmy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náklady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dluhy/exekuce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1375455" y="5187290"/>
            <a:ext cx="2971934" cy="2552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DOTACE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celková výše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podmínky </a:t>
            </a:r>
          </a:p>
          <a:p>
            <a:pPr algn="ctr">
              <a:lnSpc>
                <a:spcPts val="5040"/>
              </a:lnSpc>
            </a:pPr>
          </a:p>
        </p:txBody>
      </p:sp>
      <p:sp>
        <p:nvSpPr>
          <p:cNvPr name="TextBox 19" id="19"/>
          <p:cNvSpPr txBox="true"/>
          <p:nvPr/>
        </p:nvSpPr>
        <p:spPr>
          <a:xfrm rot="0">
            <a:off x="6105128" y="7828096"/>
            <a:ext cx="4070707" cy="1914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TRH S BYDLENÍM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cena nájmů</a:t>
            </a:r>
          </a:p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000000"/>
                </a:solidFill>
                <a:latin typeface="Aptos"/>
                <a:ea typeface="Aptos"/>
                <a:cs typeface="Aptos"/>
                <a:sym typeface="Aptos"/>
              </a:rPr>
              <a:t>jiné možnosti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75455" y="8466271"/>
            <a:ext cx="4396680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částečně: využitím </a:t>
            </a:r>
          </a:p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různých titulů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0074151" y="6463640"/>
            <a:ext cx="5596086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156082"/>
                </a:solidFill>
                <a:latin typeface="Aptos"/>
                <a:ea typeface="Aptos"/>
                <a:cs typeface="Aptos"/>
                <a:sym typeface="Aptos"/>
              </a:rPr>
              <a:t>částečně: sociální práce</a:t>
            </a:r>
          </a:p>
        </p:txBody>
      </p:sp>
      <p:sp>
        <p:nvSpPr>
          <p:cNvPr name="Freeform 22" id="22"/>
          <p:cNvSpPr/>
          <p:nvPr/>
        </p:nvSpPr>
        <p:spPr>
          <a:xfrm flipH="false" flipV="false" rot="-5463321">
            <a:off x="10765928" y="6914312"/>
            <a:ext cx="1721775" cy="2203872"/>
          </a:xfrm>
          <a:custGeom>
            <a:avLst/>
            <a:gdLst/>
            <a:ahLst/>
            <a:cxnLst/>
            <a:rect r="r" b="b" t="t" l="l"/>
            <a:pathLst>
              <a:path h="2203872" w="1721775">
                <a:moveTo>
                  <a:pt x="0" y="0"/>
                </a:moveTo>
                <a:lnTo>
                  <a:pt x="1721776" y="0"/>
                </a:lnTo>
                <a:lnTo>
                  <a:pt x="1721776" y="2203872"/>
                </a:lnTo>
                <a:lnTo>
                  <a:pt x="0" y="220387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8588990" y="4840605"/>
            <a:ext cx="1110020" cy="5391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09"/>
              </a:lnSpc>
            </a:pPr>
            <a:r>
              <a:rPr lang="en-US" sz="3150" b="true">
                <a:solidFill>
                  <a:srgbClr val="000000"/>
                </a:solidFill>
                <a:latin typeface="Merriweather Sans Bold"/>
                <a:ea typeface="Merriweather Sans Bold"/>
                <a:cs typeface="Merriweather Sans Bold"/>
                <a:sym typeface="Merriweather Sans Bold"/>
              </a:rPr>
              <a:t>video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212957" y="580395"/>
            <a:ext cx="13855050" cy="1783425"/>
            <a:chOff x="0" y="0"/>
            <a:chExt cx="18473400" cy="23779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473400" cy="2377900"/>
            </a:xfrm>
            <a:custGeom>
              <a:avLst/>
              <a:gdLst/>
              <a:ahLst/>
              <a:cxnLst/>
              <a:rect r="r" b="b" t="t" l="l"/>
              <a:pathLst>
                <a:path h="2377900" w="18473400">
                  <a:moveTo>
                    <a:pt x="0" y="0"/>
                  </a:moveTo>
                  <a:lnTo>
                    <a:pt x="18473400" y="0"/>
                  </a:lnTo>
                  <a:lnTo>
                    <a:pt x="18473400" y="2377900"/>
                  </a:lnTo>
                  <a:lnTo>
                    <a:pt x="0" y="23779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95250"/>
              <a:ext cx="18473400" cy="2282650"/>
            </a:xfrm>
            <a:prstGeom prst="rect">
              <a:avLst/>
            </a:prstGeom>
          </p:spPr>
          <p:txBody>
            <a:bodyPr anchor="b" rtlCol="false" tIns="0" lIns="0" bIns="0" rIns="0"/>
            <a:lstStyle/>
            <a:p>
              <a:pPr algn="l">
                <a:lnSpc>
                  <a:spcPts val="8748"/>
                </a:lnSpc>
              </a:pPr>
              <a:r>
                <a:rPr lang="en-US" sz="8100">
                  <a:solidFill>
                    <a:srgbClr val="000000"/>
                  </a:solidFill>
                  <a:latin typeface="Aptos"/>
                  <a:ea typeface="Aptos"/>
                  <a:cs typeface="Aptos"/>
                  <a:sym typeface="Aptos"/>
                </a:rPr>
                <a:t>KOUPĚ BYTU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" y="2997552"/>
            <a:ext cx="17542624" cy="6528834"/>
            <a:chOff x="0" y="0"/>
            <a:chExt cx="23390166" cy="870511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3390166" cy="1564352"/>
            </a:xfrm>
            <a:custGeom>
              <a:avLst/>
              <a:gdLst/>
              <a:ahLst/>
              <a:cxnLst/>
              <a:rect r="r" b="b" t="t" l="l"/>
              <a:pathLst>
                <a:path h="1564352" w="23390166">
                  <a:moveTo>
                    <a:pt x="0" y="0"/>
                  </a:moveTo>
                  <a:lnTo>
                    <a:pt x="23390166" y="0"/>
                  </a:lnTo>
                  <a:lnTo>
                    <a:pt x="23390166" y="1564352"/>
                  </a:lnTo>
                  <a:lnTo>
                    <a:pt x="0" y="156435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 l="0" t="0" r="0" b="0"/>
              </a:stretch>
            </a:blipFill>
          </p:spPr>
        </p:sp>
        <p:grpSp>
          <p:nvGrpSpPr>
            <p:cNvPr name="Group 7" id="7"/>
            <p:cNvGrpSpPr/>
            <p:nvPr/>
          </p:nvGrpSpPr>
          <p:grpSpPr>
            <a:xfrm rot="0">
              <a:off x="4" y="409422"/>
              <a:ext cx="22766724" cy="8295690"/>
              <a:chOff x="0" y="0"/>
              <a:chExt cx="22766724" cy="8295690"/>
            </a:xfrm>
          </p:grpSpPr>
          <p:sp>
            <p:nvSpPr>
              <p:cNvPr name="Freeform 8" id="8"/>
              <p:cNvSpPr/>
              <p:nvPr/>
            </p:nvSpPr>
            <p:spPr>
              <a:xfrm flipH="false" flipV="false" rot="0">
                <a:off x="0" y="0"/>
                <a:ext cx="22766782" cy="8295640"/>
              </a:xfrm>
              <a:custGeom>
                <a:avLst/>
                <a:gdLst/>
                <a:ahLst/>
                <a:cxnLst/>
                <a:rect r="r" b="b" t="t" l="l"/>
                <a:pathLst>
                  <a:path h="8295640" w="22766782">
                    <a:moveTo>
                      <a:pt x="0" y="0"/>
                    </a:moveTo>
                    <a:lnTo>
                      <a:pt x="22766782" y="0"/>
                    </a:lnTo>
                    <a:lnTo>
                      <a:pt x="22766782" y="8295640"/>
                    </a:lnTo>
                    <a:lnTo>
                      <a:pt x="0" y="829564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</p:grpSp>
      <p:sp>
        <p:nvSpPr>
          <p:cNvPr name="Freeform 9" id="9" descr="Obsah obrázku text, Písmo, logo, Grafika  Obsah vygenerovaný umělou inteligencí může být nesprávný."/>
          <p:cNvSpPr/>
          <p:nvPr/>
        </p:nvSpPr>
        <p:spPr>
          <a:xfrm flipH="false" flipV="false" rot="0">
            <a:off x="12287621" y="580395"/>
            <a:ext cx="5255001" cy="1767591"/>
          </a:xfrm>
          <a:custGeom>
            <a:avLst/>
            <a:gdLst/>
            <a:ahLst/>
            <a:cxnLst/>
            <a:rect r="r" b="b" t="t" l="l"/>
            <a:pathLst>
              <a:path h="1767591" w="5255001">
                <a:moveTo>
                  <a:pt x="0" y="0"/>
                </a:moveTo>
                <a:lnTo>
                  <a:pt x="5255001" y="0"/>
                </a:lnTo>
                <a:lnTo>
                  <a:pt x="5255001" y="1767591"/>
                </a:lnTo>
                <a:lnTo>
                  <a:pt x="0" y="176759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1125" t="-22522" r="-12396" b="-70158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1212957" y="3490197"/>
            <a:ext cx="14357064" cy="14554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906780" indent="-453390" lvl="1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ITI Olomoucká aglomerace</a:t>
            </a:r>
          </a:p>
          <a:p>
            <a:pPr algn="just" marL="906780" indent="-453390" lvl="1">
              <a:lnSpc>
                <a:spcPts val="5880"/>
              </a:lnSpc>
              <a:buFont typeface="Arial"/>
              <a:buChar char="•"/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IROP</a:t>
            </a:r>
          </a:p>
        </p:txBody>
      </p:sp>
      <p:sp>
        <p:nvSpPr>
          <p:cNvPr name="AutoShape 11" id="11"/>
          <p:cNvSpPr/>
          <p:nvPr/>
        </p:nvSpPr>
        <p:spPr>
          <a:xfrm flipV="true">
            <a:off x="1028700" y="7750288"/>
            <a:ext cx="16230600" cy="0"/>
          </a:xfrm>
          <a:prstGeom prst="line">
            <a:avLst/>
          </a:prstGeom>
          <a:ln cap="flat" w="285750">
            <a:solidFill>
              <a:srgbClr val="156082"/>
            </a:solidFill>
            <a:prstDash val="solid"/>
            <a:headEnd type="none" len="sm" w="sm"/>
            <a:tailEnd type="arrow" len="sm" w="med"/>
          </a:ln>
        </p:spPr>
      </p:sp>
      <p:sp>
        <p:nvSpPr>
          <p:cNvPr name="TextBox 12" id="12"/>
          <p:cNvSpPr txBox="true"/>
          <p:nvPr/>
        </p:nvSpPr>
        <p:spPr>
          <a:xfrm rot="-2700000">
            <a:off x="1298491" y="8204924"/>
            <a:ext cx="1550245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b="true" sz="420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2021</a:t>
            </a:r>
          </a:p>
        </p:txBody>
      </p:sp>
      <p:sp>
        <p:nvSpPr>
          <p:cNvPr name="TextBox 13" id="13"/>
          <p:cNvSpPr txBox="true"/>
          <p:nvPr/>
        </p:nvSpPr>
        <p:spPr>
          <a:xfrm rot="-2700000">
            <a:off x="4632966" y="6371802"/>
            <a:ext cx="1550245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b="true" sz="420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2022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695457" y="9093313"/>
            <a:ext cx="314401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první záměr</a:t>
            </a:r>
          </a:p>
        </p:txBody>
      </p:sp>
      <p:sp>
        <p:nvSpPr>
          <p:cNvPr name="TextBox 15" id="15"/>
          <p:cNvSpPr txBox="true"/>
          <p:nvPr/>
        </p:nvSpPr>
        <p:spPr>
          <a:xfrm rot="-2700000">
            <a:off x="7595154" y="8638677"/>
            <a:ext cx="1550245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b="true" sz="420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2023</a:t>
            </a:r>
          </a:p>
        </p:txBody>
      </p:sp>
      <p:sp>
        <p:nvSpPr>
          <p:cNvPr name="TextBox 16" id="16"/>
          <p:cNvSpPr txBox="true"/>
          <p:nvPr/>
        </p:nvSpPr>
        <p:spPr>
          <a:xfrm rot="-2700000">
            <a:off x="10906122" y="6371802"/>
            <a:ext cx="1550245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b="true" sz="420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2024</a:t>
            </a:r>
          </a:p>
        </p:txBody>
      </p:sp>
      <p:sp>
        <p:nvSpPr>
          <p:cNvPr name="TextBox 17" id="17"/>
          <p:cNvSpPr txBox="true"/>
          <p:nvPr/>
        </p:nvSpPr>
        <p:spPr>
          <a:xfrm rot="-2700000">
            <a:off x="13623048" y="8638677"/>
            <a:ext cx="1550245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b="true" sz="4200">
                <a:solidFill>
                  <a:srgbClr val="000000"/>
                </a:solidFill>
                <a:latin typeface="Aptos Bold"/>
                <a:ea typeface="Aptos Bold"/>
                <a:cs typeface="Aptos Bold"/>
                <a:sym typeface="Aptos Bold"/>
              </a:rPr>
              <a:t>2025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3962958" y="8036038"/>
            <a:ext cx="314401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ITI 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6819480" y="6188188"/>
            <a:ext cx="3144018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Stafos, IROP, banka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0109236" y="8036038"/>
            <a:ext cx="3144018" cy="1276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žádost IROP a realizace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14687649" y="8888211"/>
            <a:ext cx="3144018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4200">
                <a:solidFill>
                  <a:srgbClr val="3DA5D1"/>
                </a:solidFill>
                <a:latin typeface="Aptos"/>
                <a:ea typeface="Aptos"/>
                <a:cs typeface="Aptos"/>
                <a:sym typeface="Aptos"/>
              </a:rPr>
              <a:t>vyúčtování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DAGkluKFdtg</dc:identifier>
  <dcterms:modified xsi:type="dcterms:W3CDTF">2011-08-01T06:04:30Z</dcterms:modified>
  <cp:revision>1</cp:revision>
  <dc:title>Chráněné bydlení v Následné péči</dc:title>
</cp:coreProperties>
</file>