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0" r:id="rId4"/>
    <p:sldId id="259" r:id="rId5"/>
    <p:sldId id="301" r:id="rId6"/>
    <p:sldId id="271" r:id="rId7"/>
    <p:sldId id="278" r:id="rId8"/>
    <p:sldId id="274" r:id="rId9"/>
    <p:sldId id="273" r:id="rId10"/>
    <p:sldId id="277" r:id="rId11"/>
    <p:sldId id="272" r:id="rId12"/>
    <p:sldId id="279" r:id="rId13"/>
    <p:sldId id="302" r:id="rId14"/>
    <p:sldId id="267" r:id="rId15"/>
    <p:sldId id="275" r:id="rId16"/>
    <p:sldId id="276" r:id="rId17"/>
  </p:sldIdLst>
  <p:sldSz cx="12192000" cy="6858000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 Kopecká" initials="AK" lastIdx="1" clrIdx="0">
    <p:extLst>
      <p:ext uri="{19B8F6BF-5375-455C-9EA6-DF929625EA0E}">
        <p15:presenceInfo xmlns:p15="http://schemas.microsoft.com/office/powerpoint/2012/main" userId="Alena Kopeck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81841" autoAdjust="0"/>
  </p:normalViewPr>
  <p:slideViewPr>
    <p:cSldViewPr snapToGrid="0">
      <p:cViewPr varScale="1">
        <p:scale>
          <a:sx n="93" d="100"/>
          <a:sy n="93" d="100"/>
        </p:scale>
        <p:origin x="12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02" y="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5T11:36:23.1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5T11:36:23.1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5T11:36:23.1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5T11:36:23.1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5T11:36:23.1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5T11:36:23.1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5T11:36:23.1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DA990-C9B9-47D1-8A9A-DD99374D5DF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2D427E-B39E-4F2A-BEC5-A1EB90DF7406}">
      <dgm:prSet phldrT="[Text]"/>
      <dgm:spPr/>
      <dgm:t>
        <a:bodyPr/>
        <a:lstStyle/>
        <a:p>
          <a:r>
            <a:rPr lang="cs-CZ" dirty="0"/>
            <a:t>První kontakt</a:t>
          </a:r>
        </a:p>
      </dgm:t>
    </dgm:pt>
    <dgm:pt modelId="{2F9D16D2-BC40-4BFA-9C65-5557F5546BE4}" type="parTrans" cxnId="{CA901811-4564-4D23-B6DB-83342695994F}">
      <dgm:prSet/>
      <dgm:spPr/>
      <dgm:t>
        <a:bodyPr/>
        <a:lstStyle/>
        <a:p>
          <a:endParaRPr lang="cs-CZ"/>
        </a:p>
      </dgm:t>
    </dgm:pt>
    <dgm:pt modelId="{C785A0BE-BE40-4A8E-9647-1EC642FA5FEB}" type="sibTrans" cxnId="{CA901811-4564-4D23-B6DB-83342695994F}">
      <dgm:prSet/>
      <dgm:spPr/>
      <dgm:t>
        <a:bodyPr/>
        <a:lstStyle/>
        <a:p>
          <a:endParaRPr lang="cs-CZ"/>
        </a:p>
      </dgm:t>
    </dgm:pt>
    <dgm:pt modelId="{146AEBA9-0C7F-452A-9351-FC814152C736}">
      <dgm:prSet phldrT="[Text]"/>
      <dgm:spPr/>
      <dgm:t>
        <a:bodyPr/>
        <a:lstStyle/>
        <a:p>
          <a:r>
            <a:rPr lang="cs-CZ" dirty="0"/>
            <a:t>Informační setkání</a:t>
          </a:r>
        </a:p>
      </dgm:t>
    </dgm:pt>
    <dgm:pt modelId="{A30CD399-502E-4D89-9EEC-EF157DA7D4F0}" type="parTrans" cxnId="{69DD95FE-B257-4A70-B41F-88A5436F74DA}">
      <dgm:prSet/>
      <dgm:spPr/>
      <dgm:t>
        <a:bodyPr/>
        <a:lstStyle/>
        <a:p>
          <a:endParaRPr lang="cs-CZ"/>
        </a:p>
      </dgm:t>
    </dgm:pt>
    <dgm:pt modelId="{ADB988DF-6DB5-427C-BC96-53BFC1277DB9}" type="sibTrans" cxnId="{69DD95FE-B257-4A70-B41F-88A5436F74DA}">
      <dgm:prSet/>
      <dgm:spPr/>
      <dgm:t>
        <a:bodyPr/>
        <a:lstStyle/>
        <a:p>
          <a:endParaRPr lang="cs-CZ"/>
        </a:p>
      </dgm:t>
    </dgm:pt>
    <dgm:pt modelId="{429B99AA-8514-4EC1-8E3A-5C9F1E718313}">
      <dgm:prSet phldrT="[Text]"/>
      <dgm:spPr/>
      <dgm:t>
        <a:bodyPr/>
        <a:lstStyle/>
        <a:p>
          <a:r>
            <a:rPr lang="cs-CZ" dirty="0"/>
            <a:t>Vstupní jednání a ZPMV</a:t>
          </a:r>
        </a:p>
      </dgm:t>
    </dgm:pt>
    <dgm:pt modelId="{2300DB7F-C39D-47DC-BE3D-B2E516DD06C0}" type="parTrans" cxnId="{005544A5-EFCE-46BB-B0FA-1CDF88A02418}">
      <dgm:prSet/>
      <dgm:spPr/>
      <dgm:t>
        <a:bodyPr/>
        <a:lstStyle/>
        <a:p>
          <a:endParaRPr lang="cs-CZ"/>
        </a:p>
      </dgm:t>
    </dgm:pt>
    <dgm:pt modelId="{3E12C2C7-9C9D-4B60-983A-E7948B50CB2F}" type="sibTrans" cxnId="{005544A5-EFCE-46BB-B0FA-1CDF88A02418}">
      <dgm:prSet/>
      <dgm:spPr/>
      <dgm:t>
        <a:bodyPr/>
        <a:lstStyle/>
        <a:p>
          <a:endParaRPr lang="cs-CZ"/>
        </a:p>
      </dgm:t>
    </dgm:pt>
    <dgm:pt modelId="{3DBDB691-AE0E-444F-B795-D1642C357CC8}">
      <dgm:prSet phldrT="[Text]"/>
      <dgm:spPr/>
      <dgm:t>
        <a:bodyPr/>
        <a:lstStyle/>
        <a:p>
          <a:r>
            <a:rPr lang="cs-CZ" dirty="0"/>
            <a:t>Zahájení spolupráce</a:t>
          </a:r>
        </a:p>
      </dgm:t>
    </dgm:pt>
    <dgm:pt modelId="{A0EBCDE0-A069-4004-9BFD-0D7A753606D3}" type="parTrans" cxnId="{FDF67935-9733-44BF-A428-5D6261D53F3C}">
      <dgm:prSet/>
      <dgm:spPr/>
      <dgm:t>
        <a:bodyPr/>
        <a:lstStyle/>
        <a:p>
          <a:endParaRPr lang="cs-CZ"/>
        </a:p>
      </dgm:t>
    </dgm:pt>
    <dgm:pt modelId="{5CAC918E-35DC-4C8D-8379-FD5BFA0E00CE}" type="sibTrans" cxnId="{FDF67935-9733-44BF-A428-5D6261D53F3C}">
      <dgm:prSet/>
      <dgm:spPr/>
      <dgm:t>
        <a:bodyPr/>
        <a:lstStyle/>
        <a:p>
          <a:endParaRPr lang="cs-CZ"/>
        </a:p>
      </dgm:t>
    </dgm:pt>
    <dgm:pt modelId="{2E529483-5A80-4E7E-BF29-1D004944CD81}">
      <dgm:prSet phldrT="[Text]"/>
      <dgm:spPr/>
      <dgm:t>
        <a:bodyPr/>
        <a:lstStyle/>
        <a:p>
          <a:r>
            <a:rPr lang="cs-CZ" dirty="0"/>
            <a:t>Ukončení služby</a:t>
          </a:r>
        </a:p>
      </dgm:t>
    </dgm:pt>
    <dgm:pt modelId="{694D4FA2-B5AC-4DBD-B8C8-ECEA4C3E25E6}" type="parTrans" cxnId="{9660A17C-9321-4691-98D1-2878C338D9BA}">
      <dgm:prSet/>
      <dgm:spPr/>
      <dgm:t>
        <a:bodyPr/>
        <a:lstStyle/>
        <a:p>
          <a:endParaRPr lang="cs-CZ"/>
        </a:p>
      </dgm:t>
    </dgm:pt>
    <dgm:pt modelId="{6C23F66B-F4DB-4394-9467-8063DD4F841E}" type="sibTrans" cxnId="{9660A17C-9321-4691-98D1-2878C338D9BA}">
      <dgm:prSet/>
      <dgm:spPr/>
      <dgm:t>
        <a:bodyPr/>
        <a:lstStyle/>
        <a:p>
          <a:endParaRPr lang="cs-CZ"/>
        </a:p>
      </dgm:t>
    </dgm:pt>
    <dgm:pt modelId="{5493E734-F162-43ED-8C2D-586FC0BCCCD7}" type="pres">
      <dgm:prSet presAssocID="{72ADA990-C9B9-47D1-8A9A-DD99374D5DF4}" presName="Name0" presStyleCnt="0">
        <dgm:presLayoutVars>
          <dgm:dir/>
          <dgm:animLvl val="lvl"/>
          <dgm:resizeHandles val="exact"/>
        </dgm:presLayoutVars>
      </dgm:prSet>
      <dgm:spPr/>
    </dgm:pt>
    <dgm:pt modelId="{102C8D45-BBC9-4F7D-A8BA-543A43EA338D}" type="pres">
      <dgm:prSet presAssocID="{392D427E-B39E-4F2A-BEC5-A1EB90DF740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46C270B-F61F-4030-91D7-229C97E2F347}" type="pres">
      <dgm:prSet presAssocID="{C785A0BE-BE40-4A8E-9647-1EC642FA5FEB}" presName="parTxOnlySpace" presStyleCnt="0"/>
      <dgm:spPr/>
    </dgm:pt>
    <dgm:pt modelId="{D54CD157-B3A7-4EDB-8B21-905020173A05}" type="pres">
      <dgm:prSet presAssocID="{146AEBA9-0C7F-452A-9351-FC814152C73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D5CC584-92F3-4855-A6E8-29A5A0FF033B}" type="pres">
      <dgm:prSet presAssocID="{ADB988DF-6DB5-427C-BC96-53BFC1277DB9}" presName="parTxOnlySpace" presStyleCnt="0"/>
      <dgm:spPr/>
    </dgm:pt>
    <dgm:pt modelId="{AB5673FD-E744-4A4C-8DA5-FC5E997ED020}" type="pres">
      <dgm:prSet presAssocID="{429B99AA-8514-4EC1-8E3A-5C9F1E71831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F3B6D65-C91D-4A47-8EF3-ECF047DA5F81}" type="pres">
      <dgm:prSet presAssocID="{3E12C2C7-9C9D-4B60-983A-E7948B50CB2F}" presName="parTxOnlySpace" presStyleCnt="0"/>
      <dgm:spPr/>
    </dgm:pt>
    <dgm:pt modelId="{32F46BB0-8027-428D-BE37-B534430A078B}" type="pres">
      <dgm:prSet presAssocID="{3DBDB691-AE0E-444F-B795-D1642C357CC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DF3F428-2AD7-48B6-89D6-CBAC4F419CC9}" type="pres">
      <dgm:prSet presAssocID="{5CAC918E-35DC-4C8D-8379-FD5BFA0E00CE}" presName="parTxOnlySpace" presStyleCnt="0"/>
      <dgm:spPr/>
    </dgm:pt>
    <dgm:pt modelId="{37DD71DA-C18B-4F85-A8E6-941182CDEF8A}" type="pres">
      <dgm:prSet presAssocID="{2E529483-5A80-4E7E-BF29-1D004944CD8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A901811-4564-4D23-B6DB-83342695994F}" srcId="{72ADA990-C9B9-47D1-8A9A-DD99374D5DF4}" destId="{392D427E-B39E-4F2A-BEC5-A1EB90DF7406}" srcOrd="0" destOrd="0" parTransId="{2F9D16D2-BC40-4BFA-9C65-5557F5546BE4}" sibTransId="{C785A0BE-BE40-4A8E-9647-1EC642FA5FEB}"/>
    <dgm:cxn modelId="{D27A1128-6A52-4EA1-BF7E-70017A129A05}" type="presOf" srcId="{3DBDB691-AE0E-444F-B795-D1642C357CC8}" destId="{32F46BB0-8027-428D-BE37-B534430A078B}" srcOrd="0" destOrd="0" presId="urn:microsoft.com/office/officeart/2005/8/layout/chevron1"/>
    <dgm:cxn modelId="{FDF67935-9733-44BF-A428-5D6261D53F3C}" srcId="{72ADA990-C9B9-47D1-8A9A-DD99374D5DF4}" destId="{3DBDB691-AE0E-444F-B795-D1642C357CC8}" srcOrd="3" destOrd="0" parTransId="{A0EBCDE0-A069-4004-9BFD-0D7A753606D3}" sibTransId="{5CAC918E-35DC-4C8D-8379-FD5BFA0E00CE}"/>
    <dgm:cxn modelId="{6E065262-B4B2-451C-B2CD-279A8E44BB33}" type="presOf" srcId="{146AEBA9-0C7F-452A-9351-FC814152C736}" destId="{D54CD157-B3A7-4EDB-8B21-905020173A05}" srcOrd="0" destOrd="0" presId="urn:microsoft.com/office/officeart/2005/8/layout/chevron1"/>
    <dgm:cxn modelId="{9660A17C-9321-4691-98D1-2878C338D9BA}" srcId="{72ADA990-C9B9-47D1-8A9A-DD99374D5DF4}" destId="{2E529483-5A80-4E7E-BF29-1D004944CD81}" srcOrd="4" destOrd="0" parTransId="{694D4FA2-B5AC-4DBD-B8C8-ECEA4C3E25E6}" sibTransId="{6C23F66B-F4DB-4394-9467-8063DD4F841E}"/>
    <dgm:cxn modelId="{4F66548E-942F-40C3-9974-42C2E6CDAF56}" type="presOf" srcId="{2E529483-5A80-4E7E-BF29-1D004944CD81}" destId="{37DD71DA-C18B-4F85-A8E6-941182CDEF8A}" srcOrd="0" destOrd="0" presId="urn:microsoft.com/office/officeart/2005/8/layout/chevron1"/>
    <dgm:cxn modelId="{8CA4F099-81D7-46DD-8930-BABCACC27F0F}" type="presOf" srcId="{392D427E-B39E-4F2A-BEC5-A1EB90DF7406}" destId="{102C8D45-BBC9-4F7D-A8BA-543A43EA338D}" srcOrd="0" destOrd="0" presId="urn:microsoft.com/office/officeart/2005/8/layout/chevron1"/>
    <dgm:cxn modelId="{005544A5-EFCE-46BB-B0FA-1CDF88A02418}" srcId="{72ADA990-C9B9-47D1-8A9A-DD99374D5DF4}" destId="{429B99AA-8514-4EC1-8E3A-5C9F1E718313}" srcOrd="2" destOrd="0" parTransId="{2300DB7F-C39D-47DC-BE3D-B2E516DD06C0}" sibTransId="{3E12C2C7-9C9D-4B60-983A-E7948B50CB2F}"/>
    <dgm:cxn modelId="{03E32DB2-4553-4294-A45F-BF6B1251C98F}" type="presOf" srcId="{72ADA990-C9B9-47D1-8A9A-DD99374D5DF4}" destId="{5493E734-F162-43ED-8C2D-586FC0BCCCD7}" srcOrd="0" destOrd="0" presId="urn:microsoft.com/office/officeart/2005/8/layout/chevron1"/>
    <dgm:cxn modelId="{8CBFF9D9-0BE0-4D28-9B78-6779983CBC55}" type="presOf" srcId="{429B99AA-8514-4EC1-8E3A-5C9F1E718313}" destId="{AB5673FD-E744-4A4C-8DA5-FC5E997ED020}" srcOrd="0" destOrd="0" presId="urn:microsoft.com/office/officeart/2005/8/layout/chevron1"/>
    <dgm:cxn modelId="{69DD95FE-B257-4A70-B41F-88A5436F74DA}" srcId="{72ADA990-C9B9-47D1-8A9A-DD99374D5DF4}" destId="{146AEBA9-0C7F-452A-9351-FC814152C736}" srcOrd="1" destOrd="0" parTransId="{A30CD399-502E-4D89-9EEC-EF157DA7D4F0}" sibTransId="{ADB988DF-6DB5-427C-BC96-53BFC1277DB9}"/>
    <dgm:cxn modelId="{0578B6B5-4679-44AF-BE65-447FDE34329E}" type="presParOf" srcId="{5493E734-F162-43ED-8C2D-586FC0BCCCD7}" destId="{102C8D45-BBC9-4F7D-A8BA-543A43EA338D}" srcOrd="0" destOrd="0" presId="urn:microsoft.com/office/officeart/2005/8/layout/chevron1"/>
    <dgm:cxn modelId="{72139B84-179F-40BE-976B-CC2F145C3738}" type="presParOf" srcId="{5493E734-F162-43ED-8C2D-586FC0BCCCD7}" destId="{646C270B-F61F-4030-91D7-229C97E2F347}" srcOrd="1" destOrd="0" presId="urn:microsoft.com/office/officeart/2005/8/layout/chevron1"/>
    <dgm:cxn modelId="{BDA9EBB6-B300-4E5B-A1A7-05ED83A60BC4}" type="presParOf" srcId="{5493E734-F162-43ED-8C2D-586FC0BCCCD7}" destId="{D54CD157-B3A7-4EDB-8B21-905020173A05}" srcOrd="2" destOrd="0" presId="urn:microsoft.com/office/officeart/2005/8/layout/chevron1"/>
    <dgm:cxn modelId="{1BC32814-7F58-4EFD-A690-38C441D38227}" type="presParOf" srcId="{5493E734-F162-43ED-8C2D-586FC0BCCCD7}" destId="{AD5CC584-92F3-4855-A6E8-29A5A0FF033B}" srcOrd="3" destOrd="0" presId="urn:microsoft.com/office/officeart/2005/8/layout/chevron1"/>
    <dgm:cxn modelId="{7CCAFC6D-39D1-4006-91DA-79CA56B548C6}" type="presParOf" srcId="{5493E734-F162-43ED-8C2D-586FC0BCCCD7}" destId="{AB5673FD-E744-4A4C-8DA5-FC5E997ED020}" srcOrd="4" destOrd="0" presId="urn:microsoft.com/office/officeart/2005/8/layout/chevron1"/>
    <dgm:cxn modelId="{CB862229-0828-4941-A4FA-672C12EE7990}" type="presParOf" srcId="{5493E734-F162-43ED-8C2D-586FC0BCCCD7}" destId="{AF3B6D65-C91D-4A47-8EF3-ECF047DA5F81}" srcOrd="5" destOrd="0" presId="urn:microsoft.com/office/officeart/2005/8/layout/chevron1"/>
    <dgm:cxn modelId="{1FD3F106-9195-4C57-A3CB-A51BCF6FAB84}" type="presParOf" srcId="{5493E734-F162-43ED-8C2D-586FC0BCCCD7}" destId="{32F46BB0-8027-428D-BE37-B534430A078B}" srcOrd="6" destOrd="0" presId="urn:microsoft.com/office/officeart/2005/8/layout/chevron1"/>
    <dgm:cxn modelId="{49F88234-A9F8-49CC-A11D-10BCBBAE8133}" type="presParOf" srcId="{5493E734-F162-43ED-8C2D-586FC0BCCCD7}" destId="{1DF3F428-2AD7-48B6-89D6-CBAC4F419CC9}" srcOrd="7" destOrd="0" presId="urn:microsoft.com/office/officeart/2005/8/layout/chevron1"/>
    <dgm:cxn modelId="{3D95E620-8310-4ABD-9657-2D54AF0E9513}" type="presParOf" srcId="{5493E734-F162-43ED-8C2D-586FC0BCCCD7}" destId="{37DD71DA-C18B-4F85-A8E6-941182CDEF8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C8D45-BBC9-4F7D-A8BA-543A43EA338D}">
      <dsp:nvSpPr>
        <dsp:cNvPr id="0" name=""/>
        <dsp:cNvSpPr/>
      </dsp:nvSpPr>
      <dsp:spPr>
        <a:xfrm>
          <a:off x="2535" y="1383247"/>
          <a:ext cx="2256681" cy="902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První kontakt</a:t>
          </a:r>
        </a:p>
      </dsp:txBody>
      <dsp:txXfrm>
        <a:off x="453871" y="1383247"/>
        <a:ext cx="1354009" cy="902672"/>
      </dsp:txXfrm>
    </dsp:sp>
    <dsp:sp modelId="{D54CD157-B3A7-4EDB-8B21-905020173A05}">
      <dsp:nvSpPr>
        <dsp:cNvPr id="0" name=""/>
        <dsp:cNvSpPr/>
      </dsp:nvSpPr>
      <dsp:spPr>
        <a:xfrm>
          <a:off x="2033549" y="1383247"/>
          <a:ext cx="2256681" cy="902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Informační setkání</a:t>
          </a:r>
        </a:p>
      </dsp:txBody>
      <dsp:txXfrm>
        <a:off x="2484885" y="1383247"/>
        <a:ext cx="1354009" cy="902672"/>
      </dsp:txXfrm>
    </dsp:sp>
    <dsp:sp modelId="{AB5673FD-E744-4A4C-8DA5-FC5E997ED020}">
      <dsp:nvSpPr>
        <dsp:cNvPr id="0" name=""/>
        <dsp:cNvSpPr/>
      </dsp:nvSpPr>
      <dsp:spPr>
        <a:xfrm>
          <a:off x="4064563" y="1383247"/>
          <a:ext cx="2256681" cy="902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Vstupní jednání a ZPMV</a:t>
          </a:r>
        </a:p>
      </dsp:txBody>
      <dsp:txXfrm>
        <a:off x="4515899" y="1383247"/>
        <a:ext cx="1354009" cy="902672"/>
      </dsp:txXfrm>
    </dsp:sp>
    <dsp:sp modelId="{32F46BB0-8027-428D-BE37-B534430A078B}">
      <dsp:nvSpPr>
        <dsp:cNvPr id="0" name=""/>
        <dsp:cNvSpPr/>
      </dsp:nvSpPr>
      <dsp:spPr>
        <a:xfrm>
          <a:off x="6095576" y="1383247"/>
          <a:ext cx="2256681" cy="902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Zahájení spolupráce</a:t>
          </a:r>
        </a:p>
      </dsp:txBody>
      <dsp:txXfrm>
        <a:off x="6546912" y="1383247"/>
        <a:ext cx="1354009" cy="902672"/>
      </dsp:txXfrm>
    </dsp:sp>
    <dsp:sp modelId="{37DD71DA-C18B-4F85-A8E6-941182CDEF8A}">
      <dsp:nvSpPr>
        <dsp:cNvPr id="0" name=""/>
        <dsp:cNvSpPr/>
      </dsp:nvSpPr>
      <dsp:spPr>
        <a:xfrm>
          <a:off x="8126590" y="1383247"/>
          <a:ext cx="2256681" cy="902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Ukončení služby</a:t>
          </a:r>
        </a:p>
      </dsp:txBody>
      <dsp:txXfrm>
        <a:off x="8577926" y="1383247"/>
        <a:ext cx="1354009" cy="90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EC4AAA5-F8FF-4AE9-8E09-33BA333F8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1163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D81D5C-B472-4EAF-8256-CC0978499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7" y="3"/>
            <a:ext cx="2951163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CC805-F87B-4E6B-962D-2E05255D7770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D92EA9-5589-4A99-8F76-F094658B1E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24EFF3-9630-4FEE-A355-CAB5E5ADBA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7" y="9443663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270C-0150-4EFA-965F-E6460675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399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1163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7" y="3"/>
            <a:ext cx="2951163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B0684-06DE-469C-90A7-ABE0B1278478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7B2E4-A57C-4C93-A54C-DC723FCF0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4682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CAD213-278B-4832-8C81-44C8A8297E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46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54650F-C57F-4761-8D81-E972822503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988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98E673-BC47-4591-8D35-F4EFCFE98F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851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A7941B-C569-4D6B-90A8-7DFEF1CC6E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46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A7941B-C569-4D6B-90A8-7DFEF1CC6E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174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73BA11-9543-477F-BBE0-40F0B5BC38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2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56AAEE-C247-4A74-A36E-93288F6469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55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16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9C84B-ACDF-48AD-AB75-24CABF9D9E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02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822644-8C10-4A78-A48C-CB1B6B6F96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26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Zmínit další poskytovatele RP v </a:t>
            </a:r>
            <a:r>
              <a:rPr lang="cs-CZ" dirty="0" err="1"/>
              <a:t>ol</a:t>
            </a:r>
            <a:r>
              <a:rPr lang="cs-CZ" dirty="0"/>
              <a:t>. kraji.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realizujeme ve spolupráci s organizací Abakus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Unicef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0528F9-E013-43D2-8AC7-733D0949B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4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Kapacita 130 rodin, aktuálně 36 žadatelů o službu.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005309-793B-4EC7-A0C3-4CC03DB356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334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EB5FDF-1953-4BAF-A139-7903C286ED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14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/>
              <a:t>Co spadá pod jednotlivé činnosti: </a:t>
            </a:r>
          </a:p>
          <a:p>
            <a:pPr marL="228600" indent="-228600">
              <a:buAutoNum type="arabicParenR"/>
            </a:pPr>
            <a:r>
              <a:rPr lang="cs-CZ" b="1" dirty="0"/>
              <a:t>Výchovné, vzdělávací a aktivizační činnosti: </a:t>
            </a:r>
            <a:r>
              <a:rPr lang="cs-CZ" dirty="0"/>
              <a:t>aktuální témata, zdravotní stav dítěte, podpora psychomotorického vývoje dítěte / instruktáž rodiče přímá práce s dítětem – zapůjčení pomůcek </a:t>
            </a:r>
          </a:p>
          <a:p>
            <a:pPr marL="228600" indent="-228600">
              <a:buAutoNum type="arabicParenR"/>
            </a:pPr>
            <a:r>
              <a:rPr lang="cs-CZ" b="1" dirty="0"/>
              <a:t>Zprostředkování kontaktu se společenským prostředím: </a:t>
            </a:r>
            <a:r>
              <a:rPr lang="cs-CZ" dirty="0"/>
              <a:t>Předcházení sociálnímu vyčlenění (omezené možnosti kontaktu z důvodu postižení dítěte), vyhledávání zdrojů podpory v okolí rodiny, nástup / začlenění dítěte do MŠ, …</a:t>
            </a:r>
          </a:p>
          <a:p>
            <a:pPr marL="228600" indent="-228600">
              <a:buAutoNum type="arabicParenR"/>
            </a:pPr>
            <a:r>
              <a:rPr lang="cs-CZ" b="1" dirty="0"/>
              <a:t>Sociálně terapeutické činnosti: </a:t>
            </a:r>
            <a:r>
              <a:rPr lang="cs-CZ" dirty="0"/>
              <a:t>Samotné plánování a průběh služby – identifikace aktuálních témat, priorit, podpora rodiny v orientaci ve své situaci… podpůrný rozhovor, krizová intervence, odkázání na návaznou psychologickou pomoc… (v případě potřeby jsme schopni zajistit až 2 terapeutická sezení zdarma) </a:t>
            </a:r>
          </a:p>
          <a:p>
            <a:pPr marL="228600" indent="-228600">
              <a:buAutoNum type="arabicParenR"/>
            </a:pPr>
            <a:r>
              <a:rPr lang="cs-CZ" b="1" dirty="0"/>
              <a:t>Pomoc při uplatňování práv, oprávněných zájmů a při obstarávání osobních záležitostí: </a:t>
            </a:r>
            <a:r>
              <a:rPr lang="cs-CZ" dirty="0"/>
              <a:t>Sociální poradenství (soc. dávky, na co má rodina nárok…), lázně, diagnostické pobyty, odborníci – kontakty / předání referencí z dalších klientských rodin… Spolupráce rodiny se Speciálně-pedagogickým centrem, Pedagogicko-psychologickou poradnou – podpůrná opatření, asistent pedagoga v MŠ. 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7CBF62-76DD-4A6B-9D07-A7E7B3A008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43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Možnost relaxace i aktivizace dle individuálních potřeb rodiny a dítěte </a:t>
            </a:r>
          </a:p>
          <a:p>
            <a:pPr marL="228600" indent="-228600">
              <a:buAutoNum type="arabicParenR"/>
            </a:pPr>
            <a:r>
              <a:rPr lang="cs-CZ" dirty="0"/>
              <a:t>Poradkyně využívá prvky senzorické integrace (řízené nabízení smyslových podnětů – dítě má možnost je pomocí této zkušenosti integrovat do běžného života) </a:t>
            </a:r>
          </a:p>
          <a:p>
            <a:pPr marL="228600" indent="-228600">
              <a:buAutoNum type="arabicParenR"/>
            </a:pPr>
            <a:r>
              <a:rPr lang="cs-CZ" dirty="0"/>
              <a:t>Tipy na pořízení pomůcek do domácího prostředí </a:t>
            </a:r>
          </a:p>
          <a:p>
            <a:pPr marL="228600" indent="-228600">
              <a:buAutoNum type="arabicParenR"/>
            </a:pPr>
            <a:r>
              <a:rPr lang="cs-CZ" dirty="0"/>
              <a:t>Možnost zapůjčení </a:t>
            </a:r>
            <a:r>
              <a:rPr lang="cs-CZ" dirty="0" err="1"/>
              <a:t>multisenzorických</a:t>
            </a:r>
            <a:r>
              <a:rPr lang="cs-CZ" dirty="0"/>
              <a:t> kufrů do rodin 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95BE12-CF62-47F3-95D0-5BD1AD0F86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06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2DC854-0FE1-4438-B598-E4C3643489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03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2E4-A57C-4C93-A54C-DC723FCF0452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E3FBCF-E5C5-4C6F-9116-488D03B0EF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94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93B16F7B-9F14-4CF5-8260-E6632D2B9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3255367" y="-1"/>
            <a:ext cx="8936631" cy="46651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FF75A7-8D76-41F7-A60A-7CE5C7D2F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137921"/>
            <a:ext cx="1051242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13AAD6-0A2E-41B3-86E6-90BE8C500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3530918"/>
            <a:ext cx="1051242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5F936767-A4E3-4960-9B99-A6FF181BB1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788" y="5944823"/>
            <a:ext cx="1476376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45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9E071-DB55-44B5-A462-164EEA69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A480CE-B448-4891-B669-EFE46567D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8802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E332DC6-B94C-428C-B2F1-7B9D029D18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95900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1528EA-0B62-4047-B08C-63BE6024B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11440" cy="52959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264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C0EC8-19F6-4774-AB4A-70F5E109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12049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368BF-8270-4AE4-9595-CD8628F7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9584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89CB457-1A06-4787-82F9-7FBB4D4D6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21719"/>
            <a:ext cx="12192000" cy="46561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7CADE4A-9E25-486A-8691-B6273B9D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1719"/>
            <a:ext cx="10515600" cy="224693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6FD0B-1128-4F36-A51D-5C42E14B9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7631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4544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1088B-812C-4BF4-86A1-9283421A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83960-3211-46E5-BAB8-4AC9C4F7D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4E74DD-1F05-4D69-BAF4-BDB07B5F8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2376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9882E-275F-441A-99E1-CB6DD9FF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1603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23E339-82FF-48EF-8525-2C9E78C0C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BA2BD0-823F-4DDE-98BC-59D9B404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559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4C4653-7384-4E45-AE08-9CB89E399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ED6BFB-1B22-482C-A957-29D80B0BC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559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3776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C45BD-8578-4233-9F42-3D588AB0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0773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56A95-811B-4600-9E2C-F886758C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1AA79D-371C-4603-9378-20659C9F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7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E29136-814B-4FE2-A273-765A1BB1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8078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CFD58-0C1A-471A-89D9-E662A6A5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9FB7691-BF21-4905-BA47-59F9C0FC8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7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01DCBB-B342-4369-AD85-627686B88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2441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D61CE78-F5DF-4264-B666-B0D54BC2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BF761D-060F-4454-A2DD-653DA0101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CE9E1C-53B3-44C1-90BB-D9B84D10881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918"/>
            <a:ext cx="12192000" cy="66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00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66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pos="1459">
          <p15:clr>
            <a:srgbClr val="F26B43"/>
          </p15:clr>
        </p15:guide>
        <p15:guide id="5" pos="5949">
          <p15:clr>
            <a:srgbClr val="F26B43"/>
          </p15:clr>
        </p15:guide>
        <p15:guide id="6" pos="6562">
          <p15:clr>
            <a:srgbClr val="F26B43"/>
          </p15:clr>
        </p15:guide>
        <p15:guide id="7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dcFzyn21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RSG34PICW4c?si=x2XHNwXe4k46icm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6022673-44A5-40D8-9FDF-8AFBA2B21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410657"/>
            <a:ext cx="10512425" cy="1560430"/>
          </a:xfrm>
        </p:spPr>
        <p:txBody>
          <a:bodyPr>
            <a:normAutofit/>
          </a:bodyPr>
          <a:lstStyle/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Mgr. Alena Kopecká, Bc. Nikola Petrák, </a:t>
            </a:r>
            <a:r>
              <a:rPr lang="cs-CZ" sz="1800" dirty="0" err="1"/>
              <a:t>DiS</a:t>
            </a:r>
            <a:r>
              <a:rPr lang="cs-CZ" sz="1800" dirty="0"/>
              <a:t>.</a:t>
            </a:r>
          </a:p>
          <a:p>
            <a:r>
              <a:rPr lang="cs-CZ" sz="1800" dirty="0"/>
              <a:t>Společnost pro ranou péči, pobočka pro rodinu Olomouc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9A8B9C-0EF7-4FA3-B9AA-AF84CBED0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37" y="2576013"/>
            <a:ext cx="3464926" cy="22968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1936488-46FC-421F-8105-A24AD97A55EA}"/>
              </a:ext>
            </a:extLst>
          </p:cNvPr>
          <p:cNvSpPr txBox="1"/>
          <p:nvPr/>
        </p:nvSpPr>
        <p:spPr>
          <a:xfrm>
            <a:off x="681945" y="292908"/>
            <a:ext cx="1082811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+mj-lt"/>
              </a:rPr>
              <a:t>SPOLUPRÁCE NÁHRADNÍ RODINY </a:t>
            </a:r>
            <a:br>
              <a:rPr lang="cs-CZ" sz="4400" b="1" dirty="0">
                <a:solidFill>
                  <a:schemeClr val="bg1"/>
                </a:solidFill>
                <a:latin typeface="+mj-lt"/>
              </a:rPr>
            </a:br>
            <a:r>
              <a:rPr lang="cs-CZ" sz="4400" b="1" dirty="0">
                <a:solidFill>
                  <a:schemeClr val="bg1"/>
                </a:solidFill>
                <a:latin typeface="+mj-lt"/>
              </a:rPr>
              <a:t>S RANOU PÉČÍ</a:t>
            </a:r>
          </a:p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cs-CZ" sz="2800" dirty="0">
                <a:solidFill>
                  <a:schemeClr val="bg1"/>
                </a:solidFill>
                <a:latin typeface="+mj-lt"/>
              </a:rPr>
              <a:t>Náhradní rodiny v turbulentní době</a:t>
            </a:r>
          </a:p>
        </p:txBody>
      </p:sp>
    </p:spTree>
    <p:extLst>
      <p:ext uri="{BB962C8B-B14F-4D97-AF65-F5344CB8AC3E}">
        <p14:creationId xmlns:p14="http://schemas.microsoft.com/office/powerpoint/2010/main" val="151029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06063"/>
          </a:xfrm>
        </p:spPr>
        <p:txBody>
          <a:bodyPr/>
          <a:lstStyle/>
          <a:p>
            <a:pPr algn="ctr"/>
            <a:r>
              <a:rPr lang="cs-CZ" b="1" dirty="0"/>
              <a:t>Co říkají o rané péči pěstouni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EC501765-158A-4409-B17D-18B8C2843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587"/>
            <a:ext cx="10515600" cy="38188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i="1" dirty="0"/>
              <a:t>„Jako pěstouni máme kolem sebe dostatek služeb a odborníků, v tomto směru nám pomáhá i doprovázející organizace. Pro mne osobně je však úžasné a zcela zásadní, že Raná péče tu není jen pro to jedno konkrétní dítě, je to </a:t>
            </a:r>
            <a:r>
              <a:rPr lang="cs-CZ" b="1" i="1" dirty="0"/>
              <a:t>komplexní péče o rodinu</a:t>
            </a:r>
            <a:r>
              <a:rPr lang="cs-CZ" i="1" dirty="0"/>
              <a:t>. Dost možná záleží i na tom, jak si klient s pracovnicí padne do oka. My máme štěstí. Na rozdíl od logopedií, neurologií, psychologů a podobných tady nikdy není mladší syn navíc, nikdy jsem neměla pocit, že ruší a obtěžuje. </a:t>
            </a:r>
          </a:p>
          <a:p>
            <a:pPr marL="0" indent="0" algn="just">
              <a:buNone/>
            </a:pPr>
            <a:r>
              <a:rPr lang="cs-CZ" i="1" dirty="0"/>
              <a:t>Vím, že "naší" báječné pracovnici se mohu svěřit, vypovídat, nezajímá se jen o pokroky či potíže dcery, ale i o ostatní děti, a hlavně i moje problémy, pocity, starosti i radosti. Vždy mám pocit, že její zájem je opravdový, že mě chápe, nesoudí, že můžu otevřeně mluvit</a:t>
            </a:r>
            <a:br>
              <a:rPr lang="cs-CZ" i="1" dirty="0"/>
            </a:br>
            <a:r>
              <a:rPr lang="cs-CZ" i="1" dirty="0"/>
              <a:t>o všem, a já si ty chvíle nesmírně užívám. Jsou pro mě opravdu důležité. Jsem přesvědčená, že pozornost a péči potřebují nejen děti, ale minimálně stejnou měrou i rodiče a další pečující osoby, a proto jsem ráda, že </a:t>
            </a:r>
            <a:r>
              <a:rPr lang="cs-CZ" b="1" i="1" dirty="0"/>
              <a:t>Raná péče dokáže pokrýt potřeby nás všech</a:t>
            </a:r>
            <a:r>
              <a:rPr lang="cs-CZ" i="1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05521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06063"/>
          </a:xfrm>
        </p:spPr>
        <p:txBody>
          <a:bodyPr/>
          <a:lstStyle/>
          <a:p>
            <a:pPr algn="ctr"/>
            <a:r>
              <a:rPr lang="cs-CZ" b="1" dirty="0"/>
              <a:t>Co říkají o rané péči pěstouni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EC501765-158A-4409-B17D-18B8C284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i="1" dirty="0"/>
              <a:t>„Raná péče mi pomohla v pro mě nové situaci, kdy mi bylo svěřeno do přechodné pěstounské péče postižené dítě. </a:t>
            </a:r>
          </a:p>
          <a:p>
            <a:pPr marL="0" indent="0" algn="just">
              <a:buNone/>
            </a:pPr>
            <a:r>
              <a:rPr lang="cs-CZ" i="1" dirty="0"/>
              <a:t>Je pro mě inspirací, na co vše se lze u dítěte zaměřit, </a:t>
            </a:r>
            <a:r>
              <a:rPr lang="cs-CZ" b="1" i="1" dirty="0"/>
              <a:t>nabídla mi odborníky</a:t>
            </a:r>
            <a:r>
              <a:rPr lang="cs-CZ" i="1" dirty="0"/>
              <a:t>, kteří mě v péči motivují a vedou tak, aby pomoc dítěti byla smysluplná. </a:t>
            </a:r>
          </a:p>
          <a:p>
            <a:pPr marL="0" indent="0" algn="just">
              <a:buNone/>
            </a:pPr>
            <a:r>
              <a:rPr lang="cs-CZ" i="1" dirty="0"/>
              <a:t>Situaci mi ulehčuje i to, že s nabídkami pomoci </a:t>
            </a:r>
            <a:r>
              <a:rPr lang="cs-CZ" b="1" i="1" dirty="0"/>
              <a:t>docházejí pravidelně k nám domů</a:t>
            </a:r>
            <a:r>
              <a:rPr lang="cs-CZ" i="1" dirty="0"/>
              <a:t>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64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06063"/>
          </a:xfrm>
        </p:spPr>
        <p:txBody>
          <a:bodyPr/>
          <a:lstStyle/>
          <a:p>
            <a:pPr algn="ctr"/>
            <a:r>
              <a:rPr lang="cs-CZ" b="1" dirty="0"/>
              <a:t>Co říkají o rané péči pěstouni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EC501765-158A-4409-B17D-18B8C284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i="1" dirty="0"/>
              <a:t>„Jsem pěstounka dvou dětí, jsou to sourozenci: 12 let a 6,5 let. Mladšího syna Tomáše máme od narození - do dvou let probíhalo vše podle normálu. Poté bylo vidět opoždění v řeči, samostatnosti a sebeobsluze. Od psychologa má potvrzeno lehké až střední mentální postižení. Nikdy jsem neslyšela o nějaké organizaci, která by nám pomohla, bohužel ani od dětské lékařky. Až úplně od cizích lidí jsem se doslechla o rané péči. Již po telefonátu jsem se dozvěděla mnoho informací a brzy na to nás přijali. Dojíždí k nám úžasná paní Zuzanka se spoustou hraček, skládaček a her, které si do další návštěvy můžeme zapůjčit. </a:t>
            </a:r>
            <a:r>
              <a:rPr lang="cs-CZ" b="1" i="1" dirty="0"/>
              <a:t>Je nám velkou pomocí, jak s Tomáškem dále pracovat, co rozvíjet atd</a:t>
            </a:r>
            <a:r>
              <a:rPr lang="cs-CZ" i="1" dirty="0"/>
              <a:t>. Pro mě samotnou je taková </a:t>
            </a:r>
            <a:r>
              <a:rPr lang="cs-CZ" b="1" i="1" dirty="0"/>
              <a:t>psychická podpora</a:t>
            </a:r>
            <a:r>
              <a:rPr lang="cs-CZ" i="1" dirty="0"/>
              <a:t>, taková „vrba“, které se mohu svěřit. Škoda, že jsem se o této službě nedozvěděla dříve.“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83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06063"/>
          </a:xfrm>
        </p:spPr>
        <p:txBody>
          <a:bodyPr/>
          <a:lstStyle/>
          <a:p>
            <a:pPr algn="ctr"/>
            <a:r>
              <a:rPr lang="cs-CZ" b="1" dirty="0"/>
              <a:t>Co říkají o rané péči pěstouni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EC501765-158A-4409-B17D-18B8C284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i="1" dirty="0"/>
              <a:t>„Než jsem oslovila RP, tak jsem měla představu, že přijede nějaká paní a bude pracovat s Nicolasem a bude s ním dělat úkoly a zkoušet jak se mu to daří. Chtěla jsem ho podpořit ve vývoji a čekala jsem, že nám RP v tomto pomůže. Překvapilo mě, že to bude i o mě – to jsem nečekala, že bude poradkyně věnovat pozornost i mě. Poradkyně to brala poctivě, </a:t>
            </a:r>
            <a:r>
              <a:rPr lang="cs-CZ" b="1" i="1" dirty="0"/>
              <a:t>otevírala se mnou témata</a:t>
            </a:r>
            <a:r>
              <a:rPr lang="cs-CZ" i="1" dirty="0"/>
              <a:t>, </a:t>
            </a:r>
            <a:r>
              <a:rPr lang="cs-CZ" b="1" i="1" dirty="0"/>
              <a:t>mohla jsem se svěřit </a:t>
            </a:r>
            <a:r>
              <a:rPr lang="cs-CZ" i="1" dirty="0"/>
              <a:t>a to jsem nečekala. </a:t>
            </a:r>
          </a:p>
          <a:p>
            <a:pPr marL="0" indent="0" algn="just">
              <a:buNone/>
            </a:pPr>
            <a:r>
              <a:rPr lang="cs-CZ" i="1" dirty="0"/>
              <a:t>Ať jsem se na cokoliv poradkyně zeptala, tak mi vždy odpověděla. Vlastně to byl přístup poradkyně, její opravdovost, to, že mi </a:t>
            </a:r>
            <a:r>
              <a:rPr lang="cs-CZ" b="1" i="1" dirty="0"/>
              <a:t>vždy vysvětlila, jak s Nikolasem pracovat</a:t>
            </a:r>
            <a:r>
              <a:rPr lang="cs-CZ" i="1" dirty="0"/>
              <a:t>, jak něco aplikovat. Vždycky to směřovalo k Nicolasovi a dvě hodiny konzultace byly plně využity. </a:t>
            </a:r>
          </a:p>
          <a:p>
            <a:pPr marL="0" indent="0" algn="just">
              <a:buNone/>
            </a:pPr>
            <a:r>
              <a:rPr lang="cs-CZ" i="1" dirty="0"/>
              <a:t>Největší </a:t>
            </a:r>
            <a:r>
              <a:rPr lang="cs-CZ" b="1" i="1" dirty="0"/>
              <a:t>přínos rané péče vnímám pro Nikolase </a:t>
            </a:r>
            <a:r>
              <a:rPr lang="cs-CZ" i="1" dirty="0"/>
              <a:t>- banálními věcmi jsme ho </a:t>
            </a:r>
            <a:r>
              <a:rPr lang="cs-CZ" i="1" dirty="0" err="1"/>
              <a:t>namotivaly</a:t>
            </a:r>
            <a:r>
              <a:rPr lang="cs-CZ" i="1" dirty="0"/>
              <a:t> k činnosti, následně si říkal o další aktivity. </a:t>
            </a:r>
            <a:r>
              <a:rPr lang="cs-CZ" b="1" i="1" dirty="0"/>
              <a:t>Vnuk se naučil říkat si o různé věci, výběr pomůcek byl úžasný</a:t>
            </a:r>
            <a:r>
              <a:rPr lang="cs-CZ" i="1" dirty="0"/>
              <a:t>, úžasná zkušenost celkově. Také </a:t>
            </a:r>
            <a:r>
              <a:rPr lang="cs-CZ" b="1" i="1" dirty="0"/>
              <a:t>obrovský přínos pro mě - že se mi někdo věnuje, že mohu sdílet</a:t>
            </a:r>
            <a:r>
              <a:rPr lang="cs-CZ" i="1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21847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643311"/>
          </a:xfrm>
        </p:spPr>
        <p:txBody>
          <a:bodyPr/>
          <a:lstStyle/>
          <a:p>
            <a:pPr algn="ctr"/>
            <a:r>
              <a:rPr lang="cs-CZ" b="1" dirty="0"/>
              <a:t>Videa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329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algn="ctr"/>
            <a:r>
              <a:rPr lang="cs-CZ" dirty="0"/>
              <a:t>Práce poradkyně: </a:t>
            </a:r>
            <a:r>
              <a:rPr lang="cs-CZ" dirty="0">
                <a:hlinkClick r:id="rId3"/>
              </a:rPr>
              <a:t>https://www.youtube.com/watch?v=DCdcFzyn21A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Anetka: </a:t>
            </a:r>
            <a:r>
              <a:rPr lang="cs-CZ" dirty="0">
                <a:hlinkClick r:id="rId4"/>
              </a:rPr>
              <a:t>https://youtu.be/RSG34PICW4c?si=x2XHNwXe4k46icmz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65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643311"/>
          </a:xfrm>
        </p:spPr>
        <p:txBody>
          <a:bodyPr/>
          <a:lstStyle/>
          <a:p>
            <a:pPr algn="ctr"/>
            <a:r>
              <a:rPr lang="cs-CZ" b="1" dirty="0"/>
              <a:t>Prostor pro dotazy a diskuzi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4387C6D-105E-4A45-9E75-6202110C5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348740"/>
            <a:ext cx="6242304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4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0A36D2-1CB7-47F7-9F83-3D3026D4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9037"/>
            <a:ext cx="10515600" cy="3818825"/>
          </a:xfrm>
          <a:solidFill>
            <a:srgbClr val="D7191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5400" b="1" dirty="0">
                <a:solidFill>
                  <a:schemeClr val="bg1"/>
                </a:solidFill>
              </a:rPr>
              <a:t>DĚKUJEME ZA POZORNOST!</a:t>
            </a:r>
          </a:p>
          <a:p>
            <a:pPr marL="0" indent="0" algn="ctr">
              <a:buNone/>
            </a:pPr>
            <a:endParaRPr lang="cs-CZ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bg1"/>
                </a:solidFill>
              </a:rPr>
              <a:t>www.ranapece.cz</a:t>
            </a:r>
          </a:p>
        </p:txBody>
      </p:sp>
    </p:spTree>
    <p:extLst>
      <p:ext uri="{BB962C8B-B14F-4D97-AF65-F5344CB8AC3E}">
        <p14:creationId xmlns:p14="http://schemas.microsoft.com/office/powerpoint/2010/main" val="218686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06063"/>
          </a:xfrm>
        </p:spPr>
        <p:txBody>
          <a:bodyPr/>
          <a:lstStyle/>
          <a:p>
            <a:pPr algn="ctr"/>
            <a:r>
              <a:rPr lang="cs-CZ" b="1" dirty="0"/>
              <a:t>Raná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58915-AD21-4B35-AA85-E7ED1CC6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543"/>
            <a:ext cx="10515600" cy="3818825"/>
          </a:xfrm>
        </p:spPr>
        <p:txBody>
          <a:bodyPr>
            <a:normAutofit/>
          </a:bodyPr>
          <a:lstStyle/>
          <a:p>
            <a:r>
              <a:rPr lang="cs-CZ" dirty="0"/>
              <a:t>Raná péče je </a:t>
            </a:r>
            <a:r>
              <a:rPr lang="cs-CZ" b="1" dirty="0"/>
              <a:t>terénní</a:t>
            </a:r>
            <a:r>
              <a:rPr lang="cs-CZ" dirty="0"/>
              <a:t> služba, popřípadě </a:t>
            </a:r>
            <a:r>
              <a:rPr lang="cs-CZ" b="1" dirty="0"/>
              <a:t>doplněná ambulantní formou služby</a:t>
            </a:r>
            <a:r>
              <a:rPr lang="cs-CZ" dirty="0"/>
              <a:t>, poskytovaná dítěti a rodičům dítěte ve věku </a:t>
            </a:r>
            <a:r>
              <a:rPr lang="cs-CZ" b="1" dirty="0"/>
              <a:t>do 7 let</a:t>
            </a:r>
            <a:r>
              <a:rPr lang="cs-CZ" dirty="0"/>
              <a:t>, které má </a:t>
            </a:r>
            <a:r>
              <a:rPr lang="cs-CZ" b="1" dirty="0"/>
              <a:t>zdravotní postižení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nebo </a:t>
            </a:r>
            <a:r>
              <a:rPr lang="cs-CZ" b="1" dirty="0"/>
              <a:t>jehož vývoj je ohrožen v důsledku nepříznivého zdravotního stavu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/>
              <a:t>(Diagnóza není podmínkou pro poskytnutí služby.)</a:t>
            </a:r>
          </a:p>
          <a:p>
            <a:r>
              <a:rPr lang="cs-CZ" dirty="0"/>
              <a:t>Služba je zaměřena na </a:t>
            </a:r>
            <a:r>
              <a:rPr lang="cs-CZ" b="1" dirty="0"/>
              <a:t>podporu rodiny </a:t>
            </a:r>
            <a:r>
              <a:rPr lang="cs-CZ" dirty="0"/>
              <a:t>a </a:t>
            </a:r>
            <a:r>
              <a:rPr lang="cs-CZ" b="1" dirty="0"/>
              <a:t>podporu vývoje dítěte </a:t>
            </a:r>
            <a:r>
              <a:rPr lang="cs-CZ" dirty="0"/>
              <a:t>s ohledem na jeho specifické potřeby.</a:t>
            </a:r>
          </a:p>
          <a:p>
            <a:r>
              <a:rPr lang="cs-CZ" altLang="cs-CZ" dirty="0"/>
              <a:t>Posláním je </a:t>
            </a:r>
            <a:r>
              <a:rPr lang="cs-CZ" altLang="cs-CZ" b="1" dirty="0"/>
              <a:t>poskytovat odbornou pomoc a poradenství </a:t>
            </a:r>
            <a:r>
              <a:rPr lang="cs-CZ" altLang="cs-CZ" dirty="0"/>
              <a:t>rodinám s dítětem s postižením nebo  s ohroženým vývojem od narození do 7 let věku dítěte a </a:t>
            </a:r>
            <a:r>
              <a:rPr lang="cs-CZ" altLang="cs-CZ" b="1" dirty="0"/>
              <a:t>provázet rodiny v těžké životní situaci</a:t>
            </a:r>
            <a:r>
              <a:rPr lang="cs-CZ" altLang="cs-CZ" dirty="0"/>
              <a:t>. </a:t>
            </a:r>
          </a:p>
          <a:p>
            <a:r>
              <a:rPr lang="cs-CZ" altLang="cs-CZ" dirty="0"/>
              <a:t>Cílem je, aby rodina (i náhradní) vychovávala dítě </a:t>
            </a:r>
            <a:r>
              <a:rPr lang="cs-CZ" altLang="cs-CZ" b="1" dirty="0"/>
              <a:t>v přirozeném domácím prostředí </a:t>
            </a:r>
            <a:r>
              <a:rPr lang="cs-CZ" altLang="cs-CZ" dirty="0"/>
              <a:t>a byla informována o návazných službách.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01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06063"/>
          </a:xfrm>
        </p:spPr>
        <p:txBody>
          <a:bodyPr/>
          <a:lstStyle/>
          <a:p>
            <a:pPr algn="ctr"/>
            <a:r>
              <a:rPr lang="cs-CZ" b="1" dirty="0"/>
              <a:t>Cílová skupina naší pobočky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58915-AD21-4B35-AA85-E7ED1CC6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63259"/>
            <a:ext cx="10668000" cy="401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Rodiny dětí s:</a:t>
            </a:r>
          </a:p>
          <a:p>
            <a:r>
              <a:rPr lang="cs-CZ" altLang="cs-CZ" dirty="0"/>
              <a:t>Tělesným postižením</a:t>
            </a:r>
          </a:p>
          <a:p>
            <a:r>
              <a:rPr lang="cs-CZ" altLang="cs-CZ" dirty="0"/>
              <a:t>Mentálním postižením</a:t>
            </a:r>
          </a:p>
          <a:p>
            <a:r>
              <a:rPr lang="cs-CZ" altLang="cs-CZ" dirty="0"/>
              <a:t>Kombinovaným postižením</a:t>
            </a:r>
          </a:p>
          <a:p>
            <a:r>
              <a:rPr lang="cs-CZ" altLang="cs-CZ" dirty="0"/>
              <a:t>Poruchou autistického spektra</a:t>
            </a:r>
          </a:p>
          <a:p>
            <a:r>
              <a:rPr lang="cs-CZ" altLang="cs-CZ" dirty="0"/>
              <a:t>Další </a:t>
            </a:r>
            <a:r>
              <a:rPr lang="cs-CZ" altLang="cs-CZ" dirty="0" err="1"/>
              <a:t>neurovývojové</a:t>
            </a:r>
            <a:r>
              <a:rPr lang="cs-CZ" altLang="cs-CZ" dirty="0"/>
              <a:t> poruchy (VD, ADHD…) </a:t>
            </a:r>
          </a:p>
          <a:p>
            <a:r>
              <a:rPr lang="cs-CZ" altLang="cs-CZ" dirty="0"/>
              <a:t>Děti s ohroženým vývojem </a:t>
            </a:r>
            <a:br>
              <a:rPr lang="cs-CZ" altLang="cs-CZ" dirty="0"/>
            </a:br>
            <a:r>
              <a:rPr lang="cs-CZ" altLang="cs-CZ" dirty="0"/>
              <a:t>z důvodu zdravotního stavu (bez uzavřené diagnózy) </a:t>
            </a:r>
          </a:p>
          <a:p>
            <a:r>
              <a:rPr lang="cs-CZ" altLang="cs-CZ" dirty="0"/>
              <a:t>Podpora rodin s dětmi s postižením z UA </a:t>
            </a:r>
            <a:br>
              <a:rPr lang="cs-CZ" altLang="cs-CZ" dirty="0"/>
            </a:br>
            <a:r>
              <a:rPr lang="cs-CZ" altLang="cs-CZ" dirty="0"/>
              <a:t>(bez věkového omezení v rámci projektu)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571689-B2E3-4E21-A936-2A3F97FB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42" y="1763259"/>
            <a:ext cx="1654629" cy="16546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738DD3-46B6-4DD2-A65D-03B4D921B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723"/>
          <a:stretch/>
        </p:blipFill>
        <p:spPr>
          <a:xfrm>
            <a:off x="8263069" y="3577023"/>
            <a:ext cx="2579102" cy="16546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834AD1-6D67-46A4-9D05-F3FC207583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>
          <a:xfrm>
            <a:off x="6331651" y="1763259"/>
            <a:ext cx="2667000" cy="16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6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56E6ECCC-2214-4CAC-B768-FA99CB8DB7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r="5925"/>
          <a:stretch>
            <a:fillRect/>
          </a:stretch>
        </p:blipFill>
        <p:spPr>
          <a:xfrm>
            <a:off x="5898508" y="758483"/>
            <a:ext cx="5994592" cy="453911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BD604D5-DFE0-41CB-AC72-D0924A0D3D6F}"/>
              </a:ext>
            </a:extLst>
          </p:cNvPr>
          <p:cNvSpPr/>
          <p:nvPr/>
        </p:nvSpPr>
        <p:spPr>
          <a:xfrm>
            <a:off x="384193" y="346227"/>
            <a:ext cx="2525819" cy="2317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34 dětí </a:t>
            </a:r>
          </a:p>
          <a:p>
            <a:pPr algn="ctr"/>
            <a:r>
              <a:rPr lang="cs-CZ" dirty="0"/>
              <a:t>s kombinovaným</a:t>
            </a:r>
          </a:p>
          <a:p>
            <a:pPr algn="ctr"/>
            <a:r>
              <a:rPr lang="cs-CZ" dirty="0"/>
              <a:t>postižením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F74F8CB-3D2D-401B-836C-0425E8427CB5}"/>
              </a:ext>
            </a:extLst>
          </p:cNvPr>
          <p:cNvSpPr/>
          <p:nvPr/>
        </p:nvSpPr>
        <p:spPr>
          <a:xfrm>
            <a:off x="152017" y="3456003"/>
            <a:ext cx="2261166" cy="2076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14 dětem </a:t>
            </a:r>
          </a:p>
          <a:p>
            <a:pPr algn="ctr"/>
            <a:r>
              <a:rPr lang="cs-CZ" sz="1600" dirty="0"/>
              <a:t>s tělesným </a:t>
            </a:r>
          </a:p>
          <a:p>
            <a:pPr algn="ctr"/>
            <a:r>
              <a:rPr lang="cs-CZ" sz="1600" dirty="0"/>
              <a:t>postižením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30176A06-C65D-43A5-AE4C-E89AEBDFD7DA}"/>
              </a:ext>
            </a:extLst>
          </p:cNvPr>
          <p:cNvSpPr/>
          <p:nvPr/>
        </p:nvSpPr>
        <p:spPr>
          <a:xfrm>
            <a:off x="2805645" y="3188748"/>
            <a:ext cx="2700401" cy="2611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13 dětem </a:t>
            </a:r>
          </a:p>
          <a:p>
            <a:pPr algn="ctr"/>
            <a:r>
              <a:rPr lang="cs-CZ" dirty="0"/>
              <a:t>s mentálním postižením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71F92A65-A241-41C8-836E-548618A88000}"/>
              </a:ext>
            </a:extLst>
          </p:cNvPr>
          <p:cNvSpPr/>
          <p:nvPr/>
        </p:nvSpPr>
        <p:spPr>
          <a:xfrm>
            <a:off x="3195153" y="529938"/>
            <a:ext cx="2418213" cy="2237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32 dětí</a:t>
            </a:r>
          </a:p>
          <a:p>
            <a:pPr algn="ctr"/>
            <a:r>
              <a:rPr lang="cs-CZ" sz="1600" dirty="0"/>
              <a:t>s jiným postižením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D52F13C-BF99-48B1-BA3C-CF5DBAB7ADA0}"/>
              </a:ext>
            </a:extLst>
          </p:cNvPr>
          <p:cNvSpPr/>
          <p:nvPr/>
        </p:nvSpPr>
        <p:spPr>
          <a:xfrm>
            <a:off x="1504370" y="1821417"/>
            <a:ext cx="2525819" cy="2317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55 dětí s PAS</a:t>
            </a:r>
          </a:p>
          <a:p>
            <a:pPr algn="ctr"/>
            <a:r>
              <a:rPr lang="cs-CZ" dirty="0"/>
              <a:t>a </a:t>
            </a:r>
            <a:r>
              <a:rPr lang="cs-CZ" dirty="0" err="1"/>
              <a:t>susp</a:t>
            </a:r>
            <a:r>
              <a:rPr lang="cs-CZ" dirty="0"/>
              <a:t>. PAS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2"/>
    </mc:Choice>
    <mc:Fallback xmlns="">
      <p:transition spd="slow" advTm="20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6420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Průběh služby rané péče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D05511-394A-4844-9C67-968021FC3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70694"/>
              </p:ext>
            </p:extLst>
          </p:nvPr>
        </p:nvGraphicFramePr>
        <p:xfrm>
          <a:off x="967992" y="1213550"/>
          <a:ext cx="10385808" cy="366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281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06063"/>
          </a:xfrm>
        </p:spPr>
        <p:txBody>
          <a:bodyPr/>
          <a:lstStyle/>
          <a:p>
            <a:pPr algn="ctr"/>
            <a:r>
              <a:rPr lang="cs-CZ" b="1" dirty="0"/>
              <a:t>Jak to vypadá v praxi?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58915-AD21-4B35-AA85-E7ED1CC6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678"/>
            <a:ext cx="6822569" cy="4366453"/>
          </a:xfrm>
        </p:spPr>
        <p:txBody>
          <a:bodyPr>
            <a:noAutofit/>
          </a:bodyPr>
          <a:lstStyle/>
          <a:p>
            <a:r>
              <a:rPr lang="cs-CZ" dirty="0"/>
              <a:t>Pravidelné konzultace v rodině cca 1 x měsíčně na 2 hodiny + kontakt telefonicky, emailem… </a:t>
            </a:r>
          </a:p>
          <a:p>
            <a:r>
              <a:rPr lang="cs-CZ" b="1" dirty="0"/>
              <a:t>KOMPLEXNÍ</a:t>
            </a:r>
            <a:r>
              <a:rPr lang="cs-CZ" dirty="0"/>
              <a:t> podpora rodiny (náplň konzultace): </a:t>
            </a:r>
          </a:p>
          <a:p>
            <a:pPr lvl="1"/>
            <a:r>
              <a:rPr lang="cs-CZ" sz="2200" dirty="0"/>
              <a:t>výchovné, vzdělávací a aktivizační činnosti, </a:t>
            </a:r>
          </a:p>
          <a:p>
            <a:pPr lvl="1"/>
            <a:r>
              <a:rPr lang="cs-CZ" sz="2200" dirty="0"/>
              <a:t>zprostředkování kontaktu se společenským prostředím</a:t>
            </a:r>
          </a:p>
          <a:p>
            <a:pPr lvl="1"/>
            <a:r>
              <a:rPr lang="cs-CZ" sz="2200" dirty="0"/>
              <a:t>sociálně-terapeutické činnosti</a:t>
            </a:r>
          </a:p>
          <a:p>
            <a:pPr lvl="1"/>
            <a:r>
              <a:rPr lang="cs-CZ" sz="2200" dirty="0"/>
              <a:t>pomoc při uplatňování práv, oprávněných zájmů a při obstarávání osobních záležitostí </a:t>
            </a:r>
            <a:endParaRPr lang="cs-CZ" dirty="0"/>
          </a:p>
          <a:p>
            <a:r>
              <a:rPr lang="cs-CZ" dirty="0"/>
              <a:t>Mimo KVR:  ambulance (</a:t>
            </a:r>
            <a:r>
              <a:rPr lang="cs-CZ" dirty="0" err="1"/>
              <a:t>multisenzorická</a:t>
            </a:r>
            <a:r>
              <a:rPr lang="cs-CZ" dirty="0"/>
              <a:t> místnost), konzultace s dalšími odborníky, akce pro rodiny, doprovody - úřady, lékaři, návštěva v MŠ, 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9283F4-19F7-4F34-997D-98A544E1F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69" y="1374678"/>
            <a:ext cx="3083934" cy="20543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60599EC-E735-44D9-8A06-B285CC6AD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76" y="3429000"/>
            <a:ext cx="3479482" cy="24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0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>
            <a:extLst>
              <a:ext uri="{FF2B5EF4-FFF2-40B4-BE49-F238E27FC236}">
                <a16:creationId xmlns:a16="http://schemas.microsoft.com/office/drawing/2014/main" id="{FD59C116-7CA7-4BF3-96CF-6B426B50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61" y="1438989"/>
            <a:ext cx="1803137" cy="23063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06063"/>
          </a:xfrm>
        </p:spPr>
        <p:txBody>
          <a:bodyPr/>
          <a:lstStyle/>
          <a:p>
            <a:pPr algn="ctr"/>
            <a:r>
              <a:rPr lang="cs-CZ" b="1" dirty="0" err="1"/>
              <a:t>Multisenzorická</a:t>
            </a:r>
            <a:r>
              <a:rPr lang="cs-CZ" b="1" dirty="0"/>
              <a:t> místnost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9095C032-B01D-4C73-A983-4171F6B9D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0" y="1548491"/>
            <a:ext cx="1508837" cy="2011783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0F82093-5D7B-469B-938F-2CF1F104B8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8488" r="11646" b="479"/>
          <a:stretch/>
        </p:blipFill>
        <p:spPr>
          <a:xfrm>
            <a:off x="9272017" y="1548491"/>
            <a:ext cx="2656116" cy="416624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A6D243A-5A6C-40AC-8D10-C04FEDE95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3650715"/>
            <a:ext cx="3095738" cy="2064024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32EEE997-69EE-4A14-9A94-E725156A8A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26" y="1548491"/>
            <a:ext cx="5554997" cy="41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6211485-874B-44ED-8B97-0F7BBAB91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6" b="20562"/>
          <a:stretch/>
        </p:blipFill>
        <p:spPr>
          <a:xfrm>
            <a:off x="7817757" y="4140909"/>
            <a:ext cx="3198586" cy="174171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06063"/>
          </a:xfrm>
        </p:spPr>
        <p:txBody>
          <a:bodyPr/>
          <a:lstStyle/>
          <a:p>
            <a:pPr algn="ctr"/>
            <a:r>
              <a:rPr lang="cs-CZ" b="1" dirty="0"/>
              <a:t>Specifika spolupráce s náhradními rodinami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58915-AD21-4B35-AA85-E7ED1CC6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846231"/>
            <a:ext cx="9100457" cy="3165535"/>
          </a:xfrm>
        </p:spPr>
        <p:txBody>
          <a:bodyPr>
            <a:normAutofit/>
          </a:bodyPr>
          <a:lstStyle/>
          <a:p>
            <a:r>
              <a:rPr lang="cs-CZ" dirty="0"/>
              <a:t>Práce s časovým omezením </a:t>
            </a:r>
            <a:br>
              <a:rPr lang="cs-CZ" dirty="0"/>
            </a:br>
            <a:r>
              <a:rPr lang="cs-CZ" dirty="0"/>
              <a:t>(pěstounství na přechodnou dobu, rozhodnutí soudu o přemístění dítěte, …)</a:t>
            </a:r>
          </a:p>
          <a:p>
            <a:r>
              <a:rPr lang="cs-CZ" dirty="0"/>
              <a:t>Specifická témata: </a:t>
            </a:r>
          </a:p>
          <a:p>
            <a:pPr lvl="1"/>
            <a:r>
              <a:rPr lang="cs-CZ" dirty="0"/>
              <a:t>styk s biologickou rodinou dítěte </a:t>
            </a:r>
          </a:p>
          <a:p>
            <a:pPr lvl="1"/>
            <a:r>
              <a:rPr lang="cs-CZ" dirty="0"/>
              <a:t>předchozí traumatická zkušenost dítěte</a:t>
            </a:r>
          </a:p>
          <a:p>
            <a:pPr lvl="1"/>
            <a:r>
              <a:rPr lang="cs-CZ" dirty="0"/>
              <a:t>vztahy mezi dětmi v pěstounské péči a biologickými dětmi pěstounů</a:t>
            </a:r>
          </a:p>
          <a:p>
            <a:pPr lvl="1"/>
            <a:r>
              <a:rPr lang="cs-CZ" dirty="0"/>
              <a:t>prarodiče jako pěstouni/pečující osoby</a:t>
            </a:r>
          </a:p>
          <a:p>
            <a:pPr lvl="1"/>
            <a:r>
              <a:rPr lang="cs-CZ" dirty="0"/>
              <a:t>case management (doprovázející </a:t>
            </a:r>
            <a:r>
              <a:rPr lang="cs-CZ" dirty="0" err="1"/>
              <a:t>org</a:t>
            </a:r>
            <a:r>
              <a:rPr lang="cs-CZ" dirty="0"/>
              <a:t>., SAS, OSPOD, RP…)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06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00382-5A5F-4CB1-9CEB-053350E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13"/>
            <a:ext cx="10515600" cy="706063"/>
          </a:xfrm>
        </p:spPr>
        <p:txBody>
          <a:bodyPr/>
          <a:lstStyle/>
          <a:p>
            <a:pPr algn="ctr"/>
            <a:r>
              <a:rPr lang="cs-CZ" b="1" dirty="0"/>
              <a:t>Co říkají o rané péči pěstouni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EC501765-158A-4409-B17D-18B8C284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i="1" dirty="0"/>
              <a:t>„Raná péče je svým konceptem mimořádná služba. V první řadě velice oceňuji, že </a:t>
            </a:r>
            <a:r>
              <a:rPr lang="cs-CZ" b="1" i="1" dirty="0"/>
              <a:t>setkání se odehrávají u nás doma</a:t>
            </a:r>
            <a:r>
              <a:rPr lang="cs-CZ" i="1" dirty="0"/>
              <a:t>. Nemusím dceru obléct naložit do auta, minimálně půl hodiny cestovat tam a poté zase půl hodiny zpět. Dcera je ve svém prostředí, což je pro ni skvělé, protože v cizím prostředí je nesvá, spíše zamlklá, málokdy se uvolní a projeví naplno. Takhle si návštěvy užívá. A vzhledem k tomu, že s námi bývá i mladší syn, je domácí prostředí pozitivní dvojnásob. Tento systém nám prakticky nenarušuje denní režim, dcera není po návštěvě unavená, syn může spát v obvyklou dobu na obvyklém místě. </a:t>
            </a:r>
          </a:p>
          <a:p>
            <a:pPr marL="0" indent="0" algn="just">
              <a:buNone/>
            </a:pPr>
            <a:r>
              <a:rPr lang="cs-CZ" i="1" dirty="0"/>
              <a:t>O </a:t>
            </a:r>
            <a:r>
              <a:rPr lang="cs-CZ" b="1" i="1" dirty="0"/>
              <a:t>objektivním zhodnocení pokroků, tipech a radách pro rozvoj</a:t>
            </a:r>
            <a:r>
              <a:rPr lang="cs-CZ" i="1" dirty="0"/>
              <a:t>, zápůjčce mnoha materiálů </a:t>
            </a:r>
            <a:br>
              <a:rPr lang="cs-CZ" i="1" dirty="0"/>
            </a:br>
            <a:r>
              <a:rPr lang="cs-CZ" i="1" dirty="0"/>
              <a:t>a nových úhlech pohledu snad není třeba mluvit. Je ovšem pravda, že bez vás a vašeho popostrčení by dcera vloni nenastoupila do školky, která jí tolik pomohla a kterou miluje.“</a:t>
            </a:r>
          </a:p>
        </p:txBody>
      </p:sp>
    </p:spTree>
    <p:extLst>
      <p:ext uri="{BB962C8B-B14F-4D97-AF65-F5344CB8AC3E}">
        <p14:creationId xmlns:p14="http://schemas.microsoft.com/office/powerpoint/2010/main" val="2262798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5|1.4|1.5|1.4|1.8|1.6|1.5"/>
</p:tagLst>
</file>

<file path=ppt/theme/theme1.xml><?xml version="1.0" encoding="utf-8"?>
<a:theme xmlns:a="http://schemas.openxmlformats.org/drawingml/2006/main" name="Motiv Office">
  <a:themeElements>
    <a:clrScheme name="SPRP">
      <a:dk1>
        <a:sysClr val="windowText" lastClr="000000"/>
      </a:dk1>
      <a:lt1>
        <a:srgbClr val="FFFFFF"/>
      </a:lt1>
      <a:dk2>
        <a:srgbClr val="666666"/>
      </a:dk2>
      <a:lt2>
        <a:srgbClr val="D1050C"/>
      </a:lt2>
      <a:accent1>
        <a:srgbClr val="D12023"/>
      </a:accent1>
      <a:accent2>
        <a:srgbClr val="FFFFFF"/>
      </a:accent2>
      <a:accent3>
        <a:srgbClr val="666666"/>
      </a:accent3>
      <a:accent4>
        <a:srgbClr val="D12023"/>
      </a:accent4>
      <a:accent5>
        <a:srgbClr val="666666"/>
      </a:accent5>
      <a:accent6>
        <a:srgbClr val="D12023"/>
      </a:accent6>
      <a:hlink>
        <a:srgbClr val="D12023"/>
      </a:hlink>
      <a:folHlink>
        <a:srgbClr val="666666"/>
      </a:folHlink>
    </a:clrScheme>
    <a:fontScheme name="SPRP">
      <a:majorFont>
        <a:latin typeface="Museo Sans 700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SPRP">
      <a:dk1>
        <a:sysClr val="windowText" lastClr="000000"/>
      </a:dk1>
      <a:lt1>
        <a:srgbClr val="FFFFFF"/>
      </a:lt1>
      <a:dk2>
        <a:srgbClr val="666666"/>
      </a:dk2>
      <a:lt2>
        <a:srgbClr val="D12023"/>
      </a:lt2>
      <a:accent1>
        <a:srgbClr val="D12023"/>
      </a:accent1>
      <a:accent2>
        <a:srgbClr val="FFFFFF"/>
      </a:accent2>
      <a:accent3>
        <a:srgbClr val="666666"/>
      </a:accent3>
      <a:accent4>
        <a:srgbClr val="D12023"/>
      </a:accent4>
      <a:accent5>
        <a:srgbClr val="666666"/>
      </a:accent5>
      <a:accent6>
        <a:srgbClr val="D12023"/>
      </a:accent6>
      <a:hlink>
        <a:srgbClr val="D12023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9567</TotalTime>
  <Words>1560</Words>
  <Application>Microsoft Office PowerPoint</Application>
  <PresentationFormat>Širokoúhlá obrazovka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Museo Sans 700</vt:lpstr>
      <vt:lpstr>Motiv Office</vt:lpstr>
      <vt:lpstr>Prezentace aplikace PowerPoint</vt:lpstr>
      <vt:lpstr>Raná péče</vt:lpstr>
      <vt:lpstr>Cílová skupina naší pobočky </vt:lpstr>
      <vt:lpstr>Prezentace aplikace PowerPoint</vt:lpstr>
      <vt:lpstr>Průběh služby rané péče</vt:lpstr>
      <vt:lpstr>Jak to vypadá v praxi?</vt:lpstr>
      <vt:lpstr>Multisenzorická místnost</vt:lpstr>
      <vt:lpstr>Specifika spolupráce s náhradními rodinami</vt:lpstr>
      <vt:lpstr>Co říkají o rané péči pěstouni</vt:lpstr>
      <vt:lpstr>Co říkají o rané péči pěstouni</vt:lpstr>
      <vt:lpstr>Co říkají o rané péči pěstouni</vt:lpstr>
      <vt:lpstr>Co říkají o rané péči pěstouni</vt:lpstr>
      <vt:lpstr>Co říkají o rané péči pěstouni</vt:lpstr>
      <vt:lpstr>Videa </vt:lpstr>
      <vt:lpstr>Prostor pro dotazy a diskuzi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Tyl Dominik</dc:creator>
  <cp:lastModifiedBy>Alena Kopecká</cp:lastModifiedBy>
  <cp:revision>83</cp:revision>
  <cp:lastPrinted>2023-10-16T16:01:04Z</cp:lastPrinted>
  <dcterms:created xsi:type="dcterms:W3CDTF">2021-01-14T07:15:55Z</dcterms:created>
  <dcterms:modified xsi:type="dcterms:W3CDTF">2023-10-18T10:44:46Z</dcterms:modified>
</cp:coreProperties>
</file>