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8"/>
  </p:handoutMasterIdLst>
  <p:sldIdLst>
    <p:sldId id="259" r:id="rId5"/>
    <p:sldId id="260" r:id="rId6"/>
    <p:sldId id="262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8" r:id="rId15"/>
    <p:sldId id="309" r:id="rId16"/>
    <p:sldId id="277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CCFFCC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C96C2-597E-422E-BF95-486BDB4CCB2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823C8-80AD-47A2-BDEA-C2B9CB1940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41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590F1-C54C-4FF9-B5DD-2A6194DCBD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874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44BC8-DA59-49F7-844F-EC3EA73597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197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99B0-93D0-4D78-803D-FE1513D38D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466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83A94-95F8-425B-81F1-D7128E4276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70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133C-FCE0-4423-A781-B510123981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099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E7F9-786E-4D54-9955-392C3D030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37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E5A99-E5F4-445A-A96D-9D6C7ABC08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134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C5DA-8E77-4FCC-9401-1C7A0E819A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343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14D2-98CB-4762-8651-305FCA0FB2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36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28FF-E07A-43F3-A73A-F89B4832F0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02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97A1-2BFC-414A-9759-5B3A75076A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5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CCE7819-C959-4471-95AE-F6BB146A0E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463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3738" y="1628057"/>
            <a:ext cx="8124524" cy="2683883"/>
          </a:xfrm>
        </p:spPr>
        <p:txBody>
          <a:bodyPr/>
          <a:lstStyle/>
          <a:p>
            <a:r>
              <a:rPr lang="cs-CZ" sz="4800" b="1" i="0" dirty="0">
                <a:effectLst/>
                <a:cs typeface="Arial" panose="020B0604020202020204" pitchFamily="34" charset="0"/>
              </a:rPr>
              <a:t>Konference </a:t>
            </a:r>
          </a:p>
          <a:p>
            <a:r>
              <a:rPr lang="cs-CZ" sz="4800" b="1" i="0" dirty="0">
                <a:effectLst/>
                <a:cs typeface="Arial" panose="020B0604020202020204" pitchFamily="34" charset="0"/>
              </a:rPr>
              <a:t>Náhradní rodiny v turbulentní době</a:t>
            </a:r>
          </a:p>
          <a:p>
            <a:endParaRPr lang="cs-CZ" sz="4800" b="1" dirty="0">
              <a:solidFill>
                <a:srgbClr val="002060"/>
              </a:solidFill>
              <a:latin typeface="Montserrat" panose="00000500000000000000" pitchFamily="2" charset="-18"/>
            </a:endParaRPr>
          </a:p>
          <a:p>
            <a:endParaRPr lang="cs-CZ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2" charset="-18"/>
            </a:endParaRPr>
          </a:p>
          <a:p>
            <a:r>
              <a:rPr lang="cs-CZ" dirty="0"/>
              <a:t>19. 10. 2023</a:t>
            </a:r>
          </a:p>
          <a:p>
            <a:r>
              <a:rPr lang="cs-CZ" dirty="0"/>
              <a:t>Olomouc</a:t>
            </a:r>
          </a:p>
          <a:p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cs-CZ" altLang="cs-CZ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2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just">
              <a:lnSpc>
                <a:spcPct val="170000"/>
              </a:lnSpc>
            </a:pPr>
            <a:r>
              <a:rPr lang="cs-CZ" sz="2000" b="1" dirty="0"/>
              <a:t>Sociální služba není určena osobám</a:t>
            </a:r>
            <a:r>
              <a:rPr lang="cs-CZ" sz="2000" dirty="0"/>
              <a:t>, které řeší pouze nepříznivou sociální situaci spojenou se ztrátou bydlení. Do služby nemohou být také přijati zájemci prokazatelně závislí na návykových látkách, kteří odmítají léčbu, nebo trpící infekční chorobou nebo s nekompenzovaným duševním onemocněním, kteří odmítají léčbu nebo jinou odbornou pomoc.</a:t>
            </a:r>
          </a:p>
          <a:p>
            <a:pPr algn="just">
              <a:lnSpc>
                <a:spcPct val="170000"/>
              </a:lnSpc>
            </a:pPr>
            <a:r>
              <a:rPr lang="cs-CZ" sz="2000" b="1" dirty="0"/>
              <a:t>Věk</a:t>
            </a:r>
            <a:r>
              <a:rPr lang="cs-CZ" sz="2000" dirty="0"/>
              <a:t>: bez omezení věku/ věk nezjištěn </a:t>
            </a:r>
          </a:p>
          <a:p>
            <a:pPr algn="just">
              <a:lnSpc>
                <a:spcPct val="170000"/>
              </a:lnSpc>
            </a:pPr>
            <a:r>
              <a:rPr lang="cs-CZ" sz="2000" b="1" dirty="0"/>
              <a:t>Datum plánovaného začátku služby</a:t>
            </a:r>
            <a:r>
              <a:rPr lang="cs-CZ" sz="2000" dirty="0"/>
              <a:t>: 1.1.2024</a:t>
            </a:r>
            <a:endParaRPr lang="cs-CZ" sz="2000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10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8" y="1588643"/>
            <a:ext cx="10337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Sociální rehabilitace</a:t>
            </a: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232922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 zařízení pro děti vyžadující okamžitou pomoc bude nadále poskytovat své služby na adrese Dr. E. Beneše 13, 787 01 Šumperk, ve stejné kapacitě 8 míst;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 ambulance praktického lékaře pro děti a dorost s místem výkonu Dr. E. Beneše 13, 787 01 Šumperk, bude zrušena;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dirty="0"/>
              <a:t> ambulance praktického lékaře pro děti a dorost (Olomouc) + ambulance fyzioterapie/Rehabilitační ambulance (Olomouc, Šumperk, Zábřeh) + Ambulance klinické psychologie (Olomouc, Šumperk) budou převedeny pod OLÚ Paseka	</a:t>
            </a:r>
          </a:p>
          <a:p>
            <a:pPr algn="just">
              <a:lnSpc>
                <a:spcPct val="170000"/>
              </a:lnSpc>
            </a:pPr>
            <a:r>
              <a:rPr lang="cs-CZ" sz="3200" dirty="0"/>
              <a:t/>
            </a:r>
            <a:br>
              <a:rPr lang="cs-CZ" sz="3200" dirty="0"/>
            </a:br>
            <a:endParaRPr lang="cs-CZ" sz="2000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11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651542" y="1403975"/>
            <a:ext cx="10337651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u="sng" dirty="0"/>
              <a:t>Změny obsahu činnosti DC Ostrůvek, </a:t>
            </a:r>
            <a:r>
              <a:rPr lang="cs-CZ" sz="3600" u="sng" dirty="0" err="1"/>
              <a:t>p.o</a:t>
            </a:r>
            <a:r>
              <a:rPr lang="cs-CZ" sz="3600" u="sng" dirty="0"/>
              <a:t>.</a:t>
            </a:r>
            <a:br>
              <a:rPr lang="cs-CZ" sz="3600" u="sng" dirty="0"/>
            </a:b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09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V současné době probíhá výběrové řízení na pracovní místo ředitele/</a:t>
            </a:r>
            <a:r>
              <a:rPr lang="cs-CZ" sz="2800" dirty="0" err="1"/>
              <a:t>ky</a:t>
            </a:r>
            <a:r>
              <a:rPr lang="cs-CZ" sz="2800" dirty="0"/>
              <a:t> Dětského centra Ostrůvek, </a:t>
            </a:r>
            <a:r>
              <a:rPr lang="cs-CZ" sz="2800" dirty="0" err="1"/>
              <a:t>p.o</a:t>
            </a:r>
            <a:r>
              <a:rPr lang="cs-CZ" sz="28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V rámci jednání Zastupitelstva Olomouckého kraje v prosinci 2023 bude projednáván návrh změn zřizovací listiny dotčených organizací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Současně je navrhována změna názvu organizace na Centrum Ostrůvek, p. o., a to s ohledem na poskytování služeb nejen ohroženým dětem, ale i dospělým osobám.</a:t>
            </a:r>
          </a:p>
          <a:p>
            <a:pPr algn="just">
              <a:lnSpc>
                <a:spcPct val="170000"/>
              </a:lnSpc>
            </a:pPr>
            <a:endParaRPr lang="cs-CZ" sz="2800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12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8" y="1588643"/>
            <a:ext cx="1033765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964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54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chemeClr val="accent6"/>
                </a:solidFill>
              </a:rPr>
              <a:t>Děkuji za pozornost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83A94-95F8-425B-81F1-D7128E427607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70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4D4ACF-95F2-4C85-A84B-E4CA03AF4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5794" y="1676400"/>
            <a:ext cx="8534400" cy="175260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I. pololetí 2022</a:t>
            </a:r>
          </a:p>
          <a:p>
            <a:pPr algn="just">
              <a:buFontTx/>
              <a:buChar char="-"/>
            </a:pPr>
            <a:r>
              <a:rPr lang="cs-CZ" dirty="0"/>
              <a:t> Navázání spolupráce s Nadací J&amp;T </a:t>
            </a:r>
          </a:p>
          <a:p>
            <a:pPr marL="0" indent="0" algn="just">
              <a:buNone/>
            </a:pPr>
            <a:r>
              <a:rPr lang="cs-CZ" dirty="0"/>
              <a:t>II. pololetí 2022</a:t>
            </a:r>
          </a:p>
          <a:p>
            <a:pPr algn="just">
              <a:buFontTx/>
              <a:buChar char="-"/>
            </a:pPr>
            <a:r>
              <a:rPr lang="cs-CZ" dirty="0"/>
              <a:t> Ustavení pracovní skupiny za účasti zástupců školství a sociálních věcí</a:t>
            </a:r>
          </a:p>
          <a:p>
            <a:pPr algn="just">
              <a:buFontTx/>
              <a:buChar char="-"/>
            </a:pPr>
            <a:r>
              <a:rPr lang="cs-CZ" dirty="0"/>
              <a:t> Uzavření darovací smlouvy mezi OK a Nadací J&amp;T</a:t>
            </a:r>
          </a:p>
          <a:p>
            <a:pPr algn="just">
              <a:buFontTx/>
              <a:buChar char="-"/>
            </a:pPr>
            <a:r>
              <a:rPr lang="cs-CZ" dirty="0"/>
              <a:t> Zapojeno v  první fázi 7 dětských domovů</a:t>
            </a:r>
          </a:p>
          <a:p>
            <a:pPr algn="just"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A5591C9-6F28-CA04-D7DE-D70AF58A3DAD}"/>
              </a:ext>
            </a:extLst>
          </p:cNvPr>
          <p:cNvSpPr txBox="1"/>
          <p:nvPr/>
        </p:nvSpPr>
        <p:spPr>
          <a:xfrm>
            <a:off x="3741490" y="579995"/>
            <a:ext cx="8380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pobytových služeb pro ohrožené děti</a:t>
            </a:r>
          </a:p>
        </p:txBody>
      </p:sp>
    </p:spTree>
    <p:extLst>
      <p:ext uri="{BB962C8B-B14F-4D97-AF65-F5344CB8AC3E}">
        <p14:creationId xmlns:p14="http://schemas.microsoft.com/office/powerpoint/2010/main" val="6591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03633"/>
            <a:ext cx="10574956" cy="413515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 22. 8. 2022 vyjádřila ROK souhlas s převodem DC Ostrůvku z gesce zdravotnictví do gesce OSV;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 vytvořena pracovní skupina – výběr potřebných druhů sociálních služeb + kapacity;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 žádost o zařazení do sítě sociálních služeb – ZOK schválilo Akční plán rozvoje sociálních služeb (včetně SS u DC Ostrůvku) dne 19. 6. 2023.</a:t>
            </a:r>
          </a:p>
          <a:p>
            <a:endParaRPr lang="cs-CZ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</p:spTree>
    <p:extLst>
      <p:ext uri="{BB962C8B-B14F-4D97-AF65-F5344CB8AC3E}">
        <p14:creationId xmlns:p14="http://schemas.microsoft.com/office/powerpoint/2010/main" val="159809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k 31. 12. 2023 bude ukončena činnost dětského domova pro děti do 3 let věku na adresách: U Dětského domova 269, Olomouc, 779 00; Dolní Hejčínská 35, 779 00 Olomouc; Dr. E. Beneše 13, 787 01 Šumperk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k 31. 12. 2023 bude ukončena činnost dětského stacionáře na adrese: Mošnerova 1, Olomouc, 779 00.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Nemovitost bude svěřena do hospodaření příspěvkové organizaci Základní škola a Mateřská škola logopedická Olomouc, se sídlem třída Svornosti 37/900, Olomouc, 779 00, 	kde bude i nadále v rámci Mateřské školy zajištěna celodenní péče o děti se zdravotním handicapem (DCO bude zajišťovat službu zdravotní sestry v úvazku 1,0),  </a:t>
            </a:r>
          </a:p>
          <a:p>
            <a:endParaRPr lang="cs-CZ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4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9" y="1576428"/>
            <a:ext cx="101003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Změny obsahu činnosti DC Ostrůvek, p. o.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0266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just">
              <a:spcAft>
                <a:spcPts val="600"/>
              </a:spcAft>
              <a:buSzPts val="1200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1. 1. 2024 zahájí činnost tyto sociální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služby (po získání oprávnění – rozhodnutí o registraci sociálních služeb):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Domov pro osoby se zdravotním postižením s místem poskytování sociální služby: U Dětského domova 269, 779 00 Olomouc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Odlehčovací služby ve formě ambulantní i pobytové s místem poskytování sociální služby: U Dětského domova 269, 779 00 Olomouc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rehabilitace ve formě ambulantní, terénní, pobytové na adrese Dolní Hejčínská 35, 779 00 Olomouc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rehabilitace ve formě ambulantní a terénní na adrese Dr. E. Beneše 13, 787 01 Šumperk,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5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9" y="1576428"/>
            <a:ext cx="101003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Změny obsahu činnosti DC Ostrůvek, p. o.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278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just"/>
            <a:r>
              <a:rPr lang="cs-CZ" sz="1800" b="1" dirty="0">
                <a:latin typeface="+mj-lt"/>
              </a:rPr>
              <a:t>Adresa místa poskytování</a:t>
            </a:r>
            <a:r>
              <a:rPr lang="cs-CZ" sz="1800" dirty="0">
                <a:latin typeface="+mj-lt"/>
              </a:rPr>
              <a:t>: U dětského domova 269, 77900 Olomouc </a:t>
            </a:r>
          </a:p>
          <a:p>
            <a:pPr algn="just"/>
            <a:r>
              <a:rPr lang="cs-CZ" sz="1800" b="1" dirty="0">
                <a:latin typeface="+mj-lt"/>
              </a:rPr>
              <a:t>Kapacita služby</a:t>
            </a:r>
            <a:r>
              <a:rPr lang="cs-CZ" sz="1800" dirty="0">
                <a:latin typeface="+mj-lt"/>
              </a:rPr>
              <a:t>: 8  </a:t>
            </a:r>
          </a:p>
          <a:p>
            <a:pPr algn="just"/>
            <a:r>
              <a:rPr lang="cs-CZ" sz="1800" b="1" dirty="0">
                <a:latin typeface="+mj-lt"/>
              </a:rPr>
              <a:t>Forma</a:t>
            </a:r>
            <a:r>
              <a:rPr lang="cs-CZ" sz="1800" dirty="0">
                <a:latin typeface="+mj-lt"/>
              </a:rPr>
              <a:t>: pobytová</a:t>
            </a:r>
          </a:p>
          <a:p>
            <a:pPr algn="just"/>
            <a:r>
              <a:rPr lang="cs-CZ" sz="1800" b="1" dirty="0">
                <a:latin typeface="+mj-lt"/>
              </a:rPr>
              <a:t>Cílová skupina</a:t>
            </a:r>
            <a:r>
              <a:rPr lang="cs-CZ" sz="1800" dirty="0">
                <a:latin typeface="+mj-lt"/>
              </a:rPr>
              <a:t>:  </a:t>
            </a:r>
          </a:p>
          <a:p>
            <a:pPr algn="just"/>
            <a:r>
              <a:rPr lang="cs-CZ" sz="1800" dirty="0">
                <a:latin typeface="+mj-lt"/>
              </a:rPr>
              <a:t>Osoby s kombinovaným postižením (jedná se o osoby s vícenásobným postižením vyžadující při zajištění péče i specializované zdravotní výkony, včetně osob s PAS ve věku 0-18 let.</a:t>
            </a:r>
          </a:p>
          <a:p>
            <a:pPr algn="just"/>
            <a:r>
              <a:rPr lang="cs-CZ" sz="1800" dirty="0">
                <a:latin typeface="+mj-lt"/>
              </a:rPr>
              <a:t>Vznikne zařízení se 4 lůžky pro osoby ve věku 0-7 let a 4 lůžky pro osoby ve věku 8-18 let. Uživatelé služby budou umístěni ve 3 dvojlůžkových a 2 jednolůžkových pokojích, tak aby bylo možné variabilně uživatele služby umístit dle věku.</a:t>
            </a:r>
          </a:p>
          <a:p>
            <a:pPr algn="just"/>
            <a:r>
              <a:rPr lang="cs-CZ" sz="1800" b="1" dirty="0">
                <a:latin typeface="+mj-lt"/>
              </a:rPr>
              <a:t>Věkové skupiny: </a:t>
            </a:r>
            <a:r>
              <a:rPr lang="cs-CZ" sz="1800" dirty="0">
                <a:latin typeface="+mj-lt"/>
              </a:rPr>
              <a:t> </a:t>
            </a:r>
          </a:p>
          <a:p>
            <a:pPr algn="just"/>
            <a:r>
              <a:rPr lang="cs-CZ" sz="1800" dirty="0">
                <a:latin typeface="+mj-lt"/>
              </a:rPr>
              <a:t>Děti do předškolního věku (0 - 6 let)</a:t>
            </a:r>
          </a:p>
          <a:p>
            <a:pPr algn="just"/>
            <a:r>
              <a:rPr lang="cs-CZ" sz="1800" dirty="0">
                <a:latin typeface="+mj-lt"/>
              </a:rPr>
              <a:t>Děti a dorost (7 –18 let)</a:t>
            </a:r>
          </a:p>
          <a:p>
            <a:pPr algn="just"/>
            <a:r>
              <a:rPr lang="cs-CZ" sz="1800" b="1" dirty="0">
                <a:latin typeface="+mj-lt"/>
              </a:rPr>
              <a:t>Datum plánovaného začátku služby</a:t>
            </a:r>
            <a:r>
              <a:rPr lang="cs-CZ" sz="1800" dirty="0">
                <a:latin typeface="+mj-lt"/>
              </a:rPr>
              <a:t>: 1. 1. 2024</a:t>
            </a:r>
          </a:p>
          <a:p>
            <a:endParaRPr lang="cs-CZ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6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8" y="1588642"/>
            <a:ext cx="102345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Domov pro osoby se zdravotním postižením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180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l"/>
            <a:r>
              <a:rPr lang="cs-CZ" sz="1600" b="1" dirty="0"/>
              <a:t>Adresa místa poskytování</a:t>
            </a:r>
            <a:r>
              <a:rPr lang="cs-CZ" sz="1600" dirty="0"/>
              <a:t>: U dětského domova 269, 77900 Olomouc</a:t>
            </a:r>
          </a:p>
          <a:p>
            <a:pPr algn="l"/>
            <a:r>
              <a:rPr lang="cs-CZ" sz="1600" b="1" dirty="0"/>
              <a:t>Kapacita služby</a:t>
            </a:r>
            <a:r>
              <a:rPr lang="cs-CZ" sz="1600" dirty="0"/>
              <a:t>:  kapacita pobytové služby 6 lůžek</a:t>
            </a:r>
          </a:p>
          <a:p>
            <a:pPr algn="l"/>
            <a:r>
              <a:rPr lang="cs-CZ" sz="1600" dirty="0"/>
              <a:t>                              kapacita ambulantní služby 2 klienti denně (okamžitá kapacita 1)</a:t>
            </a:r>
          </a:p>
          <a:p>
            <a:pPr algn="l"/>
            <a:r>
              <a:rPr lang="cs-CZ" sz="1600" b="1" dirty="0"/>
              <a:t>Forma</a:t>
            </a:r>
            <a:r>
              <a:rPr lang="cs-CZ" sz="1600" dirty="0"/>
              <a:t>: pobytová, ambulantní</a:t>
            </a:r>
          </a:p>
          <a:p>
            <a:pPr algn="l"/>
            <a:r>
              <a:rPr lang="cs-CZ" sz="1600" b="1" dirty="0"/>
              <a:t>Cílová skupina</a:t>
            </a:r>
            <a:r>
              <a:rPr lang="cs-CZ" sz="1600" dirty="0"/>
              <a:t>: osoby s kombinovaným postižením</a:t>
            </a:r>
          </a:p>
          <a:p>
            <a:pPr algn="l"/>
            <a:r>
              <a:rPr lang="cs-CZ" sz="1600" dirty="0"/>
              <a:t>Jedná se o osoby s vícenásobným postižením, osoby vyžadující při zajištění péče zabezpečení specializovaných zdravotních výkonů, (včetně osob s PAS).</a:t>
            </a:r>
          </a:p>
          <a:p>
            <a:pPr algn="l"/>
            <a:r>
              <a:rPr lang="cs-CZ" sz="1600" dirty="0"/>
              <a:t>Jedná se o krátkodobé pobyty, které jsou nabízeny rodinám k odlehčení náročné fyzické i psychické zátěže při nepřetržité péči o tyto děti.</a:t>
            </a:r>
          </a:p>
          <a:p>
            <a:pPr algn="l"/>
            <a:r>
              <a:rPr lang="cs-CZ" sz="1600" b="1" dirty="0"/>
              <a:t>Věkové kategorie:  </a:t>
            </a:r>
            <a:endParaRPr lang="cs-CZ" sz="1600" dirty="0"/>
          </a:p>
          <a:p>
            <a:pPr algn="l"/>
            <a:r>
              <a:rPr lang="cs-CZ" sz="1600" dirty="0"/>
              <a:t>Děti do předškolního věku (0 - 6 let)</a:t>
            </a:r>
          </a:p>
          <a:p>
            <a:pPr algn="l"/>
            <a:r>
              <a:rPr lang="cs-CZ" sz="1600" dirty="0"/>
              <a:t>Děti a dorost (7 –18 let)</a:t>
            </a:r>
          </a:p>
          <a:p>
            <a:pPr algn="l"/>
            <a:r>
              <a:rPr lang="cs-CZ" sz="1600" dirty="0"/>
              <a:t>Mladí dospělí (19 – 26 let)</a:t>
            </a:r>
          </a:p>
          <a:p>
            <a:pPr algn="l"/>
            <a:r>
              <a:rPr lang="cs-CZ" sz="1600" b="1" dirty="0"/>
              <a:t>Datum plánovaného začátku služby</a:t>
            </a:r>
            <a:r>
              <a:rPr lang="cs-CZ" sz="1600" dirty="0"/>
              <a:t>: 1.1.2024</a:t>
            </a:r>
          </a:p>
          <a:p>
            <a:endParaRPr lang="cs-CZ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7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8" y="1588642"/>
            <a:ext cx="102345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Odlehčovací služba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99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l"/>
            <a:r>
              <a:rPr lang="cs-CZ" sz="1800" b="1" dirty="0"/>
              <a:t>Adresa místa poskytování</a:t>
            </a:r>
            <a:r>
              <a:rPr lang="cs-CZ" sz="1800" dirty="0"/>
              <a:t>: </a:t>
            </a:r>
          </a:p>
          <a:p>
            <a:pPr algn="l"/>
            <a:r>
              <a:rPr lang="cs-CZ" sz="1800" dirty="0"/>
              <a:t>Dolní Hejčínská 35, 779 00 Olomouc  </a:t>
            </a:r>
          </a:p>
          <a:p>
            <a:pPr algn="l"/>
            <a:r>
              <a:rPr lang="cs-CZ" sz="1800" dirty="0"/>
              <a:t>Dr. E. Beneše13, 787 01 Šumperk </a:t>
            </a:r>
          </a:p>
          <a:p>
            <a:pPr algn="l"/>
            <a:r>
              <a:rPr lang="cs-CZ" sz="1800" dirty="0"/>
              <a:t>Pobytová sociální rehabilitace bude provozována pouze na adrese Dolní Hejčínská 35, 779 00 Olomouc a její provoz je nepřetržitý. Terénní a ambulantní forma sociální rehabilitace bude realizována na obou výše uvedených pracovištích.</a:t>
            </a:r>
          </a:p>
          <a:p>
            <a:pPr algn="l"/>
            <a:r>
              <a:rPr lang="cs-CZ" sz="1800" b="1" dirty="0"/>
              <a:t>Kapacita služby v Olomouci</a:t>
            </a:r>
            <a:r>
              <a:rPr lang="cs-CZ" sz="1800" dirty="0"/>
              <a:t>:</a:t>
            </a:r>
          </a:p>
          <a:p>
            <a:pPr lvl="0" algn="l"/>
            <a:r>
              <a:rPr lang="cs-CZ" sz="1800" dirty="0"/>
              <a:t>pobytová forma:  4 rodiny s dětmi</a:t>
            </a:r>
          </a:p>
          <a:p>
            <a:pPr lvl="0" algn="l"/>
            <a:r>
              <a:rPr lang="cs-CZ" sz="1800" dirty="0"/>
              <a:t>ambulantní forma: 1 rodina s dítětem/dětmi v okamžité kapacitě</a:t>
            </a:r>
          </a:p>
          <a:p>
            <a:pPr lvl="0" algn="l"/>
            <a:r>
              <a:rPr lang="cs-CZ" sz="1800" dirty="0"/>
              <a:t>terénní forma: 1 rodina s dítěte/dětmi v okamžité kapacitě</a:t>
            </a:r>
          </a:p>
          <a:p>
            <a:pPr algn="l"/>
            <a:r>
              <a:rPr lang="cs-CZ" sz="1800" b="1" dirty="0"/>
              <a:t>Kapacita služby v Šumperku</a:t>
            </a:r>
            <a:r>
              <a:rPr lang="cs-CZ" sz="1800" dirty="0"/>
              <a:t>:</a:t>
            </a:r>
          </a:p>
          <a:p>
            <a:pPr lvl="0" algn="l"/>
            <a:r>
              <a:rPr lang="cs-CZ" sz="1800" dirty="0"/>
              <a:t>ambulantní forma: 1 rodina s dítětem/dětmi v okamžité kapacitě</a:t>
            </a:r>
          </a:p>
          <a:p>
            <a:pPr lvl="0" algn="l"/>
            <a:r>
              <a:rPr lang="cs-CZ" sz="1800" dirty="0"/>
              <a:t>terénní forma: 1 rodina s dítětem/dětmi v okamžité kapacitě</a:t>
            </a:r>
          </a:p>
          <a:p>
            <a:pPr algn="l"/>
            <a:r>
              <a:rPr lang="cs-CZ" sz="1800" b="1" dirty="0"/>
              <a:t>Kapacita terénní a ambulantní služby:</a:t>
            </a:r>
            <a:r>
              <a:rPr lang="cs-CZ" sz="1800" dirty="0"/>
              <a:t> 15 rodin/1 místo výkonu</a:t>
            </a:r>
          </a:p>
          <a:p>
            <a:pPr algn="l"/>
            <a:endParaRPr lang="cs-CZ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8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8" y="1588643"/>
            <a:ext cx="10337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Sociální rehabilitace</a:t>
            </a: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23852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093" y="2259889"/>
            <a:ext cx="10574956" cy="4135154"/>
          </a:xfrm>
        </p:spPr>
        <p:txBody>
          <a:bodyPr/>
          <a:lstStyle/>
          <a:p>
            <a:pPr algn="l"/>
            <a:r>
              <a:rPr lang="cs-CZ" sz="1800" dirty="0"/>
              <a:t>Provoz ambulantní služby: Po, St, Pá, od 7:00 do 15:30 hod.</a:t>
            </a:r>
          </a:p>
          <a:p>
            <a:pPr algn="l"/>
            <a:r>
              <a:rPr lang="cs-CZ" sz="1800" dirty="0"/>
              <a:t>Provoz terénní služby: Út, Čt, od 7:00 do 15:30 hod.</a:t>
            </a:r>
          </a:p>
          <a:p>
            <a:pPr marL="0" indent="0" algn="l">
              <a:buNone/>
            </a:pPr>
            <a:endParaRPr lang="cs-CZ" sz="800" b="1" dirty="0"/>
          </a:p>
          <a:p>
            <a:pPr algn="l"/>
            <a:r>
              <a:rPr lang="cs-CZ" sz="1800" b="1" dirty="0"/>
              <a:t>Cílová skupina</a:t>
            </a:r>
            <a:r>
              <a:rPr lang="cs-CZ" sz="1800" dirty="0"/>
              <a:t>: </a:t>
            </a:r>
          </a:p>
          <a:p>
            <a:pPr lvl="0" algn="l"/>
            <a:r>
              <a:rPr lang="cs-CZ" sz="1800" dirty="0"/>
              <a:t>rodiny s dítětem/dětmi</a:t>
            </a:r>
          </a:p>
          <a:p>
            <a:pPr lvl="0" algn="l"/>
            <a:r>
              <a:rPr lang="cs-CZ" sz="1800" dirty="0"/>
              <a:t>osoby s kombinovaným postižením</a:t>
            </a:r>
          </a:p>
          <a:p>
            <a:pPr algn="l"/>
            <a:r>
              <a:rPr lang="cs-CZ" sz="1800" dirty="0"/>
              <a:t>Rodiny s dítětem/dětmi, které řeší nepříznivé sociální situace související:</a:t>
            </a:r>
          </a:p>
          <a:p>
            <a:pPr marL="0" indent="0" algn="l">
              <a:buNone/>
            </a:pPr>
            <a:r>
              <a:rPr lang="cs-CZ" sz="1800" dirty="0"/>
              <a:t>a) s nedostatečnými kompetencemi rodičů/jiných odpovědných osob za dítě při zvládání péče o jejich dítě s kombinovaným postižením, které vyžaduje k zajištění svých potřeb speciálních zdravotních výkonů</a:t>
            </a:r>
          </a:p>
          <a:p>
            <a:pPr marL="0" indent="0" algn="l">
              <a:buNone/>
            </a:pPr>
            <a:endParaRPr lang="cs-CZ" sz="800" dirty="0"/>
          </a:p>
          <a:p>
            <a:pPr marL="0" indent="0" algn="l">
              <a:buNone/>
            </a:pPr>
            <a:r>
              <a:rPr lang="cs-CZ" sz="1800" dirty="0"/>
              <a:t>b) s nedostatečnými kompetencemi rodičů/jiných odpovědných osob z důvodu:</a:t>
            </a:r>
          </a:p>
          <a:p>
            <a:pPr marL="0" indent="0" algn="l">
              <a:buNone/>
            </a:pPr>
            <a:r>
              <a:rPr lang="cs-CZ" sz="1800" dirty="0"/>
              <a:t>- osoby s kombinovaným postižením </a:t>
            </a:r>
          </a:p>
          <a:p>
            <a:pPr marL="0" indent="0" algn="l">
              <a:buNone/>
            </a:pPr>
            <a:r>
              <a:rPr lang="cs-CZ" sz="1800" dirty="0"/>
              <a:t>- osoby s narušeným psychomotorickým vývojem</a:t>
            </a:r>
          </a:p>
          <a:p>
            <a:pPr algn="l"/>
            <a:endParaRPr lang="cs-CZ" dirty="0">
              <a:solidFill>
                <a:srgbClr val="006600"/>
              </a:solidFill>
            </a:endParaRPr>
          </a:p>
        </p:txBody>
      </p:sp>
      <p:sp>
        <p:nvSpPr>
          <p:cNvPr id="410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896EDD1-C187-48D6-B491-2A570C089810}" type="slidenum">
              <a:rPr lang="cs-CZ" altLang="cs-CZ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9</a:t>
            </a:fld>
            <a:endParaRPr lang="cs-CZ" altLang="cs-CZ" sz="140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C7C5BE-8192-B152-6D0F-8E4FD049F639}"/>
              </a:ext>
            </a:extLst>
          </p:cNvPr>
          <p:cNvSpPr txBox="1"/>
          <p:nvPr/>
        </p:nvSpPr>
        <p:spPr>
          <a:xfrm>
            <a:off x="4395832" y="541407"/>
            <a:ext cx="6381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Transformace DC Ostrůvek, p. 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4697CB-84C8-9A31-4FF9-6DAA0DA630E4}"/>
              </a:ext>
            </a:extLst>
          </p:cNvPr>
          <p:cNvSpPr txBox="1"/>
          <p:nvPr/>
        </p:nvSpPr>
        <p:spPr>
          <a:xfrm>
            <a:off x="914398" y="1588643"/>
            <a:ext cx="10337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Sociální rehabilitace</a:t>
            </a: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129414621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847E9972FB42449E0A433B197C86D9" ma:contentTypeVersion="10" ma:contentTypeDescription="Create a new document." ma:contentTypeScope="" ma:versionID="f6d748b79dfb92817434fbeeb978610e">
  <xsd:schema xmlns:xsd="http://www.w3.org/2001/XMLSchema" xmlns:xs="http://www.w3.org/2001/XMLSchema" xmlns:p="http://schemas.microsoft.com/office/2006/metadata/properties" xmlns:ns3="8fc4d353-0a08-4a0f-92b3-a9464ec5a01f" xmlns:ns4="a06dc7c4-d0b0-453b-891f-6627712a3472" targetNamespace="http://schemas.microsoft.com/office/2006/metadata/properties" ma:root="true" ma:fieldsID="b6d025dad34da229ebf39a93b4378e05" ns3:_="" ns4:_="">
    <xsd:import namespace="8fc4d353-0a08-4a0f-92b3-a9464ec5a01f"/>
    <xsd:import namespace="a06dc7c4-d0b0-453b-891f-6627712a34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4d353-0a08-4a0f-92b3-a9464ec5a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dc7c4-d0b0-453b-891f-6627712a34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C5095-AAB1-4FB3-B82F-1C4647FBC4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759690-98AC-45AE-BBDD-D4A01AC497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c4d353-0a08-4a0f-92b3-a9464ec5a01f"/>
    <ds:schemaRef ds:uri="a06dc7c4-d0b0-453b-891f-6627712a34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67CDB9-3C32-4D1F-A9DD-A00A364247F1}">
  <ds:schemaRefs>
    <ds:schemaRef ds:uri="8fc4d353-0a08-4a0f-92b3-a9464ec5a01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06dc7c4-d0b0-453b-891f-6627712a3472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1236</Words>
  <Application>Microsoft Office PowerPoint</Application>
  <PresentationFormat>Širokoúhlá obrazovka</PresentationFormat>
  <Paragraphs>126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Montserrat</vt:lpstr>
      <vt:lpstr>Tahoma</vt:lpstr>
      <vt:lpstr>Times New Roman</vt:lpstr>
      <vt:lpstr>Wingdings</vt:lpstr>
      <vt:lpstr>Výchozí návrh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Prezentace aplikace PowerPoint</vt:lpstr>
    </vt:vector>
  </TitlesOfParts>
  <Company>VDI0101W10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Kaňák Petr</dc:creator>
  <cp:lastModifiedBy>Podivínský Pavel</cp:lastModifiedBy>
  <cp:revision>71</cp:revision>
  <cp:lastPrinted>2021-06-16T08:16:06Z</cp:lastPrinted>
  <dcterms:created xsi:type="dcterms:W3CDTF">2020-06-25T08:52:32Z</dcterms:created>
  <dcterms:modified xsi:type="dcterms:W3CDTF">2023-10-18T12:56:31Z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0x010100FF847E9972FB42449E0A433B197C86D9</vt:lpwstr>
  </property>
</Properties>
</file>