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8" r:id="rId3"/>
    <p:sldId id="275" r:id="rId4"/>
    <p:sldId id="259" r:id="rId5"/>
    <p:sldId id="260" r:id="rId6"/>
    <p:sldId id="261" r:id="rId7"/>
    <p:sldId id="257" r:id="rId8"/>
    <p:sldId id="262" r:id="rId9"/>
    <p:sldId id="267" r:id="rId10"/>
    <p:sldId id="268" r:id="rId11"/>
    <p:sldId id="269" r:id="rId12"/>
    <p:sldId id="270" r:id="rId13"/>
    <p:sldId id="271" r:id="rId14"/>
    <p:sldId id="263" r:id="rId15"/>
    <p:sldId id="264" r:id="rId16"/>
    <p:sldId id="265" r:id="rId17"/>
    <p:sldId id="272" r:id="rId18"/>
    <p:sldId id="273" r:id="rId19"/>
    <p:sldId id="266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82E-A8DA-4758-B15A-FF9DDA4AEB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562F4E8-D956-42B8-9361-3F4BA2DA295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127" y="5308491"/>
            <a:ext cx="4505115" cy="10873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82E-A8DA-4758-B15A-FF9DDA4AEB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F4E8-D956-42B8-9361-3F4BA2DA2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82E-A8DA-4758-B15A-FF9DDA4AEB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F4E8-D956-42B8-9361-3F4BA2DA2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82E-A8DA-4758-B15A-FF9DDA4AEB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F4E8-D956-42B8-9361-3F4BA2DA2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82E-A8DA-4758-B15A-FF9DDA4AEB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62F4E8-D956-42B8-9361-3F4BA2DA29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82E-A8DA-4758-B15A-FF9DDA4AEB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F4E8-D956-42B8-9361-3F4BA2DA2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82E-A8DA-4758-B15A-FF9DDA4AEB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F4E8-D956-42B8-9361-3F4BA2DA2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82E-A8DA-4758-B15A-FF9DDA4AEB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F4E8-D956-42B8-9361-3F4BA2DA2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82E-A8DA-4758-B15A-FF9DDA4AEB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F4E8-D956-42B8-9361-3F4BA2DA2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82E-A8DA-4758-B15A-FF9DDA4AEB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F4E8-D956-42B8-9361-3F4BA2DA29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82E-A8DA-4758-B15A-FF9DDA4AEB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562F4E8-D956-42B8-9361-3F4BA2DA29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153182E-A8DA-4758-B15A-FF9DDA4AEB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562F4E8-D956-42B8-9361-3F4BA2DA29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767" y="223166"/>
            <a:ext cx="3268259" cy="7888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aperio@aperio.cz" TargetMode="External"/><Relationship Id="rId2" Type="http://schemas.openxmlformats.org/officeDocument/2006/relationships/hyperlink" Target="http://www.aperio.cz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hyperlink" Target="mailto:rc-hermanek@seznam.cz" TargetMode="External"/><Relationship Id="rId4" Type="http://schemas.openxmlformats.org/officeDocument/2006/relationships/hyperlink" Target="http://www.rc-hermanek.c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err="1"/>
              <a:t>Celostní</a:t>
            </a:r>
            <a:r>
              <a:rPr lang="en-US" sz="6600" dirty="0"/>
              <a:t> </a:t>
            </a:r>
            <a:r>
              <a:rPr lang="en-US" sz="6600" dirty="0" err="1"/>
              <a:t>přístup</a:t>
            </a:r>
            <a:r>
              <a:rPr lang="en-US" sz="6600" dirty="0"/>
              <a:t> </a:t>
            </a:r>
            <a:r>
              <a:rPr lang="cs-CZ" sz="6600" dirty="0" smtClean="0"/>
              <a:t/>
            </a:r>
            <a:br>
              <a:rPr lang="cs-CZ" sz="6600" dirty="0" smtClean="0"/>
            </a:br>
            <a:r>
              <a:rPr lang="en-US" sz="6600" dirty="0" smtClean="0"/>
              <a:t>k </a:t>
            </a:r>
            <a:r>
              <a:rPr lang="en-US" sz="6600" dirty="0" err="1"/>
              <a:t>podpoře</a:t>
            </a:r>
            <a:r>
              <a:rPr lang="en-US" sz="6600" dirty="0"/>
              <a:t> </a:t>
            </a:r>
            <a:r>
              <a:rPr lang="cs-CZ" sz="6600" dirty="0" smtClean="0"/>
              <a:t/>
            </a:r>
            <a:br>
              <a:rPr lang="cs-CZ" sz="6600" dirty="0" smtClean="0"/>
            </a:br>
            <a:r>
              <a:rPr lang="en-US" sz="6600" dirty="0" err="1" smtClean="0"/>
              <a:t>sólo</a:t>
            </a:r>
            <a:r>
              <a:rPr lang="en-US" sz="6600" dirty="0" smtClean="0"/>
              <a:t> </a:t>
            </a:r>
            <a:r>
              <a:rPr lang="en-US" sz="6600" dirty="0" err="1"/>
              <a:t>rodičů</a:t>
            </a:r>
            <a:r>
              <a:rPr lang="en-US" sz="6600" dirty="0"/>
              <a:t> </a:t>
            </a:r>
            <a:r>
              <a:rPr lang="cs-CZ" sz="6600" dirty="0" smtClean="0"/>
              <a:t/>
            </a:r>
            <a:br>
              <a:rPr lang="cs-CZ" sz="6600" dirty="0" smtClean="0"/>
            </a:br>
            <a:r>
              <a:rPr lang="en-US" sz="6600" dirty="0" smtClean="0"/>
              <a:t>a </a:t>
            </a:r>
            <a:r>
              <a:rPr lang="en-US" sz="6600" dirty="0" err="1"/>
              <a:t>jejich</a:t>
            </a:r>
            <a:r>
              <a:rPr lang="en-US" sz="6600" dirty="0"/>
              <a:t> </a:t>
            </a:r>
            <a:r>
              <a:rPr lang="en-US" sz="6600" dirty="0" err="1"/>
              <a:t>dětí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</a:t>
            </a:r>
            <a:r>
              <a:rPr lang="cs-CZ" dirty="0" err="1" smtClean="0"/>
              <a:t>ška</a:t>
            </a:r>
            <a:r>
              <a:rPr lang="cs-CZ" dirty="0" smtClean="0"/>
              <a:t> Kodyšová</a:t>
            </a:r>
          </a:p>
          <a:p>
            <a:r>
              <a:rPr lang="cs-CZ" dirty="0" smtClean="0"/>
              <a:t>2. 10. 2018, Olomouc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2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PORADENSTVÍ a koučování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až celkem 8 hodin poradenství či koučování</a:t>
            </a:r>
          </a:p>
          <a:p>
            <a:endParaRPr lang="cs-CZ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online, osobní, telefonické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právní – diskriminace na trhu práce, rodinné právo, finanční pomoc státu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kariérové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psychologické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koučování – podpora v dosahování osobního cíle</a:t>
            </a:r>
          </a:p>
        </p:txBody>
      </p:sp>
    </p:spTree>
    <p:extLst>
      <p:ext uri="{BB962C8B-B14F-4D97-AF65-F5344CB8AC3E}">
        <p14:creationId xmlns:p14="http://schemas.microsoft.com/office/powerpoint/2010/main" val="347656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online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celkem 200 lekcí ve 4 blocích</a:t>
            </a:r>
          </a:p>
          <a:p>
            <a:endParaRPr lang="cs-CZ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osobní rozvoj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err="1" smtClean="0"/>
              <a:t>sebepéče</a:t>
            </a:r>
            <a:endParaRPr lang="cs-CZ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komunikace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kariéra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cs-CZ" dirty="0"/>
          </a:p>
          <a:p>
            <a:r>
              <a:rPr lang="cs-CZ" dirty="0" smtClean="0"/>
              <a:t>www.strongerfamilies.eu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69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následná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1-2 následná setkání ročně</a:t>
            </a:r>
          </a:p>
          <a:p>
            <a:endParaRPr lang="cs-CZ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uvědomění dosaženého pokroku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obnovení podpůrných sociálních vazeb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získání dalších informací a inspirace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72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mentoring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tuto chvíli 12 mentorek z Čech </a:t>
            </a:r>
            <a:r>
              <a:rPr lang="cs-CZ" dirty="0"/>
              <a:t>i</a:t>
            </a:r>
            <a:r>
              <a:rPr lang="cs-CZ" dirty="0" smtClean="0"/>
              <a:t> Moravy vyškolených ve 4denním programu</a:t>
            </a:r>
          </a:p>
          <a:p>
            <a:endParaRPr lang="cs-CZ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propagace na webu aperio.cz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nabídka neformální laické podpory sólo rodičům ve svém regionu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vzájemný prospěch ze spolupráce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pravidelná supervize (skupinová i individuální) pro zajištění ochrany klientů/</a:t>
            </a:r>
            <a:r>
              <a:rPr lang="cs-CZ" dirty="0" err="1" smtClean="0"/>
              <a:t>ek</a:t>
            </a:r>
            <a:r>
              <a:rPr lang="cs-CZ" dirty="0" smtClean="0"/>
              <a:t> </a:t>
            </a:r>
            <a:r>
              <a:rPr lang="cs-CZ" dirty="0" err="1" smtClean="0"/>
              <a:t>mentoringu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965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Rozšíření programu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cs-CZ" dirty="0" smtClean="0"/>
              <a:t>2015 – Praha</a:t>
            </a:r>
          </a:p>
          <a:p>
            <a:r>
              <a:rPr lang="cs-CZ" dirty="0" smtClean="0"/>
              <a:t>2015-16 Beroun</a:t>
            </a:r>
          </a:p>
          <a:p>
            <a:r>
              <a:rPr lang="cs-CZ" dirty="0" smtClean="0"/>
              <a:t>2016-19 – Praha, Severní </a:t>
            </a:r>
            <a:r>
              <a:rPr lang="cs-CZ" dirty="0" smtClean="0"/>
              <a:t>Čechy (Žatec, Ústí/Labem), </a:t>
            </a:r>
            <a:r>
              <a:rPr lang="cs-CZ" dirty="0" smtClean="0"/>
              <a:t>Olomouc (spolupráce s RC Heřmánek)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824" y="4111114"/>
            <a:ext cx="3032766" cy="224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19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Olomouc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9402618" cy="4373563"/>
          </a:xfrm>
        </p:spPr>
        <p:txBody>
          <a:bodyPr/>
          <a:lstStyle/>
          <a:p>
            <a:r>
              <a:rPr lang="cs-CZ" dirty="0" smtClean="0"/>
              <a:t>Spolupráce s RC Heřmánek – zkušený partner v regionu</a:t>
            </a:r>
          </a:p>
          <a:p>
            <a:r>
              <a:rPr lang="cs-CZ" dirty="0" smtClean="0"/>
              <a:t>Dva běhy – 37 absolventů programu</a:t>
            </a:r>
            <a:r>
              <a:rPr lang="cs-CZ" dirty="0"/>
              <a:t> </a:t>
            </a:r>
            <a:r>
              <a:rPr lang="cs-CZ" dirty="0" smtClean="0"/>
              <a:t>ze všech moravských krajů</a:t>
            </a:r>
          </a:p>
          <a:p>
            <a:r>
              <a:rPr lang="cs-CZ" dirty="0" smtClean="0"/>
              <a:t>Oproti ostatním regionům vyšší zastoupení rodin s 3+ dětmi, vdovství jako téma</a:t>
            </a:r>
          </a:p>
          <a:p>
            <a:r>
              <a:rPr lang="cs-CZ" dirty="0" smtClean="0"/>
              <a:t>Běh 2017 – 1 následné setkání, dále pokračuje svépomocí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173" y="4967983"/>
            <a:ext cx="4318756" cy="138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50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Dopady na život rodin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statisticky</a:t>
            </a:r>
            <a:r>
              <a:rPr lang="en-US" dirty="0" smtClean="0"/>
              <a:t> v</a:t>
            </a:r>
            <a:r>
              <a:rPr lang="cs-CZ" dirty="0" err="1" smtClean="0"/>
              <a:t>ýznamný</a:t>
            </a:r>
            <a:r>
              <a:rPr lang="cs-CZ" dirty="0" smtClean="0"/>
              <a:t> a udržitelný posun </a:t>
            </a:r>
            <a:r>
              <a:rPr lang="cs-CZ" dirty="0" smtClean="0"/>
              <a:t>ve všech </a:t>
            </a:r>
            <a:r>
              <a:rPr lang="cs-CZ" dirty="0" smtClean="0"/>
              <a:t>subjektivně vnímaných dovednostech rodičů</a:t>
            </a:r>
          </a:p>
          <a:p>
            <a:endParaRPr lang="cs-CZ" dirty="0"/>
          </a:p>
          <a:p>
            <a:pPr marL="342900" indent="-342900">
              <a:buFontTx/>
              <a:buChar char="-"/>
            </a:pPr>
            <a:r>
              <a:rPr lang="cs-CZ" dirty="0" smtClean="0"/>
              <a:t>asertivní komunikace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plánování aktivit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trh práce – znalosti legislativy i budování kariéry</a:t>
            </a:r>
          </a:p>
          <a:p>
            <a:pPr marL="342900" indent="-342900">
              <a:buFontTx/>
              <a:buChar char="-"/>
            </a:pPr>
            <a:endParaRPr lang="cs-CZ" dirty="0"/>
          </a:p>
          <a:p>
            <a:r>
              <a:rPr lang="cs-CZ" dirty="0" smtClean="0"/>
              <a:t>Rodičovské dovednosti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kontrola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nastavení hranic</a:t>
            </a:r>
          </a:p>
          <a:p>
            <a:pPr marL="342900" indent="-342900">
              <a:buFontTx/>
              <a:buChar char="-"/>
            </a:pPr>
            <a:r>
              <a:rPr lang="cs-CZ" dirty="0" err="1" smtClean="0"/>
              <a:t>sebepřijetí</a:t>
            </a:r>
            <a:r>
              <a:rPr lang="cs-CZ" dirty="0" smtClean="0"/>
              <a:t> v rodičovství</a:t>
            </a: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349" y="3483543"/>
            <a:ext cx="2087884" cy="264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91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říkaly ženy v </a:t>
            </a:r>
            <a:r>
              <a:rPr lang="cs-CZ" dirty="0" err="1" smtClean="0"/>
              <a:t>olomouci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b="0" dirty="0"/>
              <a:t>Mám skryté rezervy.</a:t>
            </a:r>
          </a:p>
          <a:p>
            <a:r>
              <a:rPr lang="cs-CZ" b="0" dirty="0"/>
              <a:t>Všechno jde, stačí jen chtít a začít hned!</a:t>
            </a:r>
          </a:p>
          <a:p>
            <a:r>
              <a:rPr lang="cs-CZ" b="0" dirty="0"/>
              <a:t>Jsem dost dobrá taková, jaká jsem.</a:t>
            </a:r>
          </a:p>
          <a:p>
            <a:r>
              <a:rPr lang="cs-CZ" b="0" dirty="0"/>
              <a:t>Práci na mně za mě nikdo neudělá, musím já sama.</a:t>
            </a:r>
          </a:p>
          <a:p>
            <a:r>
              <a:rPr lang="cs-CZ" b="0" dirty="0"/>
              <a:t>Dělala jsem dost věcí na doraz. Teď můžu jít spát včas a některé věci mi jsou jedno.</a:t>
            </a:r>
          </a:p>
          <a:p>
            <a:r>
              <a:rPr lang="cs-CZ" b="0" dirty="0"/>
              <a:t>Začala jsem si víc vážit sama sebe, a všechno je teď doma klidnější.</a:t>
            </a:r>
          </a:p>
          <a:p>
            <a:r>
              <a:rPr lang="cs-CZ" b="0" dirty="0"/>
              <a:t>Naučila jsem se kašlat na názory ostatních.</a:t>
            </a:r>
          </a:p>
          <a:p>
            <a:r>
              <a:rPr lang="cs-CZ" b="0" dirty="0"/>
              <a:t>Zvedla jsem si sebevědomí, ujasnila jsem si, co po mateřské, a za tím si půjdu</a:t>
            </a:r>
            <a:r>
              <a:rPr lang="cs-CZ" b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926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ještě řekli rodiče </a:t>
            </a:r>
            <a:br>
              <a:rPr lang="cs-CZ" dirty="0" smtClean="0"/>
            </a:br>
            <a:r>
              <a:rPr lang="cs-CZ" dirty="0" smtClean="0"/>
              <a:t>o programu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„Kurz mi dal mnoho nových informací, začala jsem si více vážit sama sebe a svého volného času, pomohl mi v posunu se realizovat na pracovním trhu a jsem prostě ta nejlepší máma na světě.“</a:t>
            </a:r>
          </a:p>
          <a:p>
            <a:endParaRPr lang="cs-CZ" b="0" dirty="0"/>
          </a:p>
          <a:p>
            <a:r>
              <a:rPr lang="cs-CZ" b="0" dirty="0" smtClean="0"/>
              <a:t>„</a:t>
            </a:r>
            <a:r>
              <a:rPr lang="cs-CZ" dirty="0"/>
              <a:t>Bylo přínosné být ve skupině osob s podobnými životními tématy. Mohl jsem si uvědomit, kde se právě </a:t>
            </a:r>
            <a:r>
              <a:rPr lang="cs-CZ" dirty="0" smtClean="0"/>
              <a:t>nacházím.“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/>
              <a:t>Bylo úžasné potkat všechny lidi s podobným osudem a v tu chvíli se všechny problémy zdály lépe snesitelné a řešitelné. Člověk se najednou cítil silný, že doteď tu situaci vlastně skvěle zvládal</a:t>
            </a:r>
            <a:r>
              <a:rPr lang="cs-CZ" dirty="0" smtClean="0"/>
              <a:t>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262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spokojenost na závěr…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875" y="2190748"/>
            <a:ext cx="4387850" cy="3294067"/>
          </a:xfrm>
        </p:spPr>
      </p:pic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54" y="1574800"/>
            <a:ext cx="2545854" cy="4525963"/>
          </a:xfrm>
        </p:spPr>
      </p:pic>
    </p:spTree>
    <p:extLst>
      <p:ext uri="{BB962C8B-B14F-4D97-AF65-F5344CB8AC3E}">
        <p14:creationId xmlns:p14="http://schemas.microsoft.com/office/powerpoint/2010/main" val="218758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Zkušenosti </a:t>
            </a:r>
            <a:r>
              <a:rPr lang="cs-CZ" dirty="0" err="1" smtClean="0"/>
              <a:t>Aperia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7286995" cy="4373563"/>
          </a:xfrm>
        </p:spPr>
        <p:txBody>
          <a:bodyPr anchor="ctr"/>
          <a:lstStyle/>
          <a:p>
            <a:r>
              <a:rPr lang="cs-CZ" dirty="0" smtClean="0"/>
              <a:t>Pomáháme rodičům dělat informovaná a kompetentní rozhodnutí v nejlepším zájmu jejich dětí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Průvodce porodnicemi a podpora nastávajících a novopečených rodičů (od r. 2001)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publikace Nebojujte se zákony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poradenství (přes 45000 zodpovězených dotazů od r. 2005)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programy šité na míru sólo rodičům (kombinace skupinové a individuální podpory) – od r. 2009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595" y="1404578"/>
            <a:ext cx="3697232" cy="456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54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ozvěte se nám!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APERIO – Společnost pro zdravé rodičovství</a:t>
            </a:r>
          </a:p>
          <a:p>
            <a:r>
              <a:rPr lang="cs-CZ" dirty="0" smtClean="0"/>
              <a:t>V Luhu 6, Praha 4 - Nusle</a:t>
            </a:r>
            <a:endParaRPr lang="cs-CZ" dirty="0"/>
          </a:p>
          <a:p>
            <a:r>
              <a:rPr lang="cs-CZ" dirty="0" smtClean="0">
                <a:hlinkClick r:id="rId2"/>
              </a:rPr>
              <a:t>www.aperio.cz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aperio</a:t>
            </a:r>
            <a:r>
              <a:rPr lang="en-US" dirty="0" smtClean="0">
                <a:hlinkClick r:id="rId3"/>
              </a:rPr>
              <a:t>@</a:t>
            </a:r>
            <a:r>
              <a:rPr lang="cs-CZ" dirty="0" smtClean="0">
                <a:hlinkClick r:id="rId3"/>
              </a:rPr>
              <a:t>aperio.cz</a:t>
            </a:r>
            <a:r>
              <a:rPr lang="cs-CZ" dirty="0" smtClean="0"/>
              <a:t> </a:t>
            </a:r>
          </a:p>
          <a:p>
            <a:r>
              <a:rPr lang="cs-CZ" dirty="0" smtClean="0"/>
              <a:t>facebook.com/aperio</a:t>
            </a:r>
          </a:p>
          <a:p>
            <a:r>
              <a:rPr lang="cs-CZ" dirty="0" smtClean="0"/>
              <a:t>739 062 011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749338" cy="4525963"/>
          </a:xfrm>
        </p:spPr>
        <p:txBody>
          <a:bodyPr>
            <a:normAutofit/>
          </a:bodyPr>
          <a:lstStyle/>
          <a:p>
            <a:r>
              <a:rPr lang="cs-CZ" smtClean="0"/>
              <a:t>RC </a:t>
            </a:r>
            <a:r>
              <a:rPr lang="cs-CZ" smtClean="0"/>
              <a:t>Heřmánek</a:t>
            </a:r>
            <a:endParaRPr lang="cs-CZ" dirty="0" smtClean="0"/>
          </a:p>
          <a:p>
            <a:r>
              <a:rPr lang="cs-CZ" dirty="0" smtClean="0"/>
              <a:t>Náves Svobody 41</a:t>
            </a:r>
          </a:p>
          <a:p>
            <a:r>
              <a:rPr lang="cs-CZ" dirty="0" smtClean="0"/>
              <a:t>Olomouc</a:t>
            </a:r>
          </a:p>
          <a:p>
            <a:r>
              <a:rPr lang="cs-CZ" dirty="0" smtClean="0">
                <a:hlinkClick r:id="rId4"/>
              </a:rPr>
              <a:t>www.rc-hermanek.cz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rc-hermane</a:t>
            </a:r>
            <a:r>
              <a:rPr lang="cs-CZ" dirty="0" smtClean="0">
                <a:hlinkClick r:id="rId5"/>
              </a:rPr>
              <a:t>k@seznam.cz</a:t>
            </a:r>
            <a:r>
              <a:rPr lang="cs-CZ" dirty="0" smtClean="0"/>
              <a:t> </a:t>
            </a:r>
          </a:p>
          <a:p>
            <a:r>
              <a:rPr lang="cs-CZ" dirty="0" smtClean="0"/>
              <a:t>facebook.com/</a:t>
            </a:r>
            <a:r>
              <a:rPr lang="cs-CZ" dirty="0" err="1" smtClean="0"/>
              <a:t>rchermanek</a:t>
            </a:r>
            <a:endParaRPr lang="cs-CZ" dirty="0" smtClean="0"/>
          </a:p>
          <a:p>
            <a:r>
              <a:rPr lang="cs-CZ" dirty="0" smtClean="0"/>
              <a:t>604 339 220</a:t>
            </a:r>
            <a:endParaRPr lang="cs-CZ" dirty="0"/>
          </a:p>
          <a:p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67" y="3465924"/>
            <a:ext cx="1045466" cy="7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70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OCENĚNÍ NAŠÍ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smtClean="0"/>
              <a:t>2010, 2017 – Národní cena kariérového poradenství </a:t>
            </a:r>
            <a:r>
              <a:rPr lang="cs-CZ" dirty="0" err="1" smtClean="0"/>
              <a:t>Euroguidance</a:t>
            </a:r>
            <a:r>
              <a:rPr lang="cs-CZ" dirty="0" smtClean="0"/>
              <a:t> za programy pro sólo rodiče</a:t>
            </a:r>
          </a:p>
          <a:p>
            <a:r>
              <a:rPr lang="cs-CZ" dirty="0"/>
              <a:t>2012 - </a:t>
            </a:r>
            <a:r>
              <a:rPr lang="cs-CZ" dirty="0" smtClean="0"/>
              <a:t>Národní </a:t>
            </a:r>
            <a:r>
              <a:rPr lang="cs-CZ" dirty="0"/>
              <a:t>finalista v celoevropské soutěži v rámci Evropského roku aktivního stárnutí a mezigenerační solidarity za mezinárodní workshop Dobrodružství </a:t>
            </a:r>
            <a:r>
              <a:rPr lang="cs-CZ" dirty="0" smtClean="0"/>
              <a:t>prarodiče</a:t>
            </a:r>
          </a:p>
          <a:p>
            <a:r>
              <a:rPr lang="cs-CZ" dirty="0"/>
              <a:t>2013 - stáváme se přidruženou organizací při OSN k DPI </a:t>
            </a:r>
            <a:r>
              <a:rPr lang="cs-CZ" dirty="0" smtClean="0"/>
              <a:t>NGO</a:t>
            </a:r>
          </a:p>
          <a:p>
            <a:r>
              <a:rPr lang="cs-CZ" dirty="0" smtClean="0"/>
              <a:t>2017 – Pečeť kvality Erasmus+ - kategorie Vzdělávání </a:t>
            </a:r>
            <a:r>
              <a:rPr lang="cs-CZ" dirty="0" smtClean="0"/>
              <a:t>dospělých</a:t>
            </a:r>
          </a:p>
          <a:p>
            <a:r>
              <a:rPr lang="cs-CZ" dirty="0" smtClean="0"/>
              <a:t>2018 – semifinalisté soutěže Neziskovka roku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01" y="4095860"/>
            <a:ext cx="1913764" cy="213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8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Inspirace PRO PRÁCI </a:t>
            </a:r>
            <a:br>
              <a:rPr lang="cs-CZ" dirty="0" smtClean="0"/>
            </a:br>
            <a:r>
              <a:rPr lang="cs-CZ" dirty="0" smtClean="0"/>
              <a:t>SE SÓLO RODIČI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smtClean="0"/>
              <a:t>2012-14: tematická expertní síť se zapojením zahraničních organizací (SPAN – UK, OPFS – UK,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 – IE)</a:t>
            </a:r>
          </a:p>
          <a:p>
            <a:r>
              <a:rPr lang="cs-CZ" dirty="0" smtClean="0"/>
              <a:t>2014-2018: následná spolupráce zaměřená na vývoj online programů pro sólo rodiče a odborníky, kteří s nimi pracují (www.strongerfamilies.eu)</a:t>
            </a:r>
          </a:p>
          <a:p>
            <a:r>
              <a:rPr lang="cs-CZ" dirty="0" smtClean="0"/>
              <a:t>2015-16: spolupráce s </a:t>
            </a:r>
            <a:r>
              <a:rPr lang="cs-CZ" dirty="0" err="1" smtClean="0"/>
              <a:t>Voksne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Barn (NO) na programu, který podporuje sólo rodiče i jejich děti zároveň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sz="6600" dirty="0" smtClean="0"/>
              <a:t>Program </a:t>
            </a:r>
            <a:br>
              <a:rPr lang="cs-CZ" sz="6600" dirty="0" smtClean="0"/>
            </a:br>
            <a:r>
              <a:rPr lang="cs-CZ" sz="6600" dirty="0" smtClean="0"/>
              <a:t>„Nové šance“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346" y="1568459"/>
            <a:ext cx="3927726" cy="289948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1"/>
            <a:ext cx="4310915" cy="89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52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Cílová skupina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52601"/>
            <a:ext cx="8580582" cy="4373563"/>
          </a:xfrm>
        </p:spPr>
        <p:txBody>
          <a:bodyPr anchor="ctr"/>
          <a:lstStyle/>
          <a:p>
            <a:r>
              <a:rPr lang="cs-CZ" dirty="0" smtClean="0"/>
              <a:t>sólo rodiče s dětmi do 15 let – rozvedení/svobodní/ovdovělí</a:t>
            </a:r>
          </a:p>
          <a:p>
            <a:r>
              <a:rPr lang="cs-CZ" dirty="0" smtClean="0"/>
              <a:t>rodiče ohrožení sólo rodičovstvím (partner s duševním onemocněním)</a:t>
            </a:r>
          </a:p>
          <a:p>
            <a:r>
              <a:rPr lang="cs-CZ" dirty="0" smtClean="0"/>
              <a:t>ostatní osoby s velkou zátěží péče (rodiče či pěstouni s 3+ dětmi)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jsou potřeby sólo rodičů?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8304371" cy="4373563"/>
          </a:xfrm>
        </p:spPr>
        <p:txBody>
          <a:bodyPr anchor="ctr"/>
          <a:lstStyle/>
          <a:p>
            <a:r>
              <a:rPr lang="cs-CZ" dirty="0" smtClean="0"/>
              <a:t>STABILITA A ROVNOVÁHA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cs-CZ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emoční stabilita – eliminace rodičovského konfliktu, posílení v rodičovské roli, sebedůvěra v rozhodování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finanční stabilita – pravidelný příjem (včetně výživného), stabilní bydlení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rovnováha mezi tím, co dávám a co dostávám – sladění práce a rodiny, zapojení do funkční sítě sociální opory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971" y="2010376"/>
            <a:ext cx="2889510" cy="337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70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Komponenty programu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cs-CZ" dirty="0" smtClean="0"/>
              <a:t>Vzdělávání</a:t>
            </a:r>
          </a:p>
          <a:p>
            <a:pPr algn="ctr"/>
            <a:r>
              <a:rPr lang="cs-CZ" dirty="0" smtClean="0"/>
              <a:t>Poradenství</a:t>
            </a:r>
          </a:p>
          <a:p>
            <a:pPr algn="ctr"/>
            <a:r>
              <a:rPr lang="cs-CZ" dirty="0" smtClean="0"/>
              <a:t>Koučování</a:t>
            </a:r>
          </a:p>
          <a:p>
            <a:pPr algn="ctr"/>
            <a:r>
              <a:rPr lang="cs-CZ" dirty="0" smtClean="0"/>
              <a:t>Online program</a:t>
            </a:r>
          </a:p>
          <a:p>
            <a:pPr algn="ctr"/>
            <a:r>
              <a:rPr lang="cs-CZ" dirty="0" smtClean="0"/>
              <a:t>Následná setkávání</a:t>
            </a:r>
          </a:p>
          <a:p>
            <a:pPr algn="ctr"/>
            <a:r>
              <a:rPr lang="cs-CZ" dirty="0" err="1" smtClean="0"/>
              <a:t>Mentoring</a:t>
            </a:r>
            <a:endParaRPr lang="en-US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5440" y="2486380"/>
            <a:ext cx="2087884" cy="264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92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80 hodin ve skupině 12-18 osob</a:t>
            </a:r>
          </a:p>
          <a:p>
            <a:endParaRPr lang="cs-CZ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sebeuvědomění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komunikační dovednosti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ochrana před stresem a řízení času (stanovení osobního akčního plánu)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zdravá výživa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minimum v legislativní a finanční gramotnosti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kariérní plánování a rozvoj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budování sítě sociální opory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 smtClean="0"/>
              <a:t>rodičovské dovednosti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35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206</TotalTime>
  <Words>809</Words>
  <Application>Microsoft Office PowerPoint</Application>
  <PresentationFormat>Širokoúhlá obrazovka</PresentationFormat>
  <Paragraphs>128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Arial Black</vt:lpstr>
      <vt:lpstr>Wingdings</vt:lpstr>
      <vt:lpstr>Základní</vt:lpstr>
      <vt:lpstr>Celostní přístup  k podpoře  sólo rodičů  a jejich dětí</vt:lpstr>
      <vt:lpstr>Zkušenosti Aperia</vt:lpstr>
      <vt:lpstr>OCENĚNÍ NAŠÍ PRÁCE</vt:lpstr>
      <vt:lpstr>Inspirace PRO PRÁCI  SE SÓLO RODIČI</vt:lpstr>
      <vt:lpstr>Program  „Nové šance“</vt:lpstr>
      <vt:lpstr>Cílová skupina</vt:lpstr>
      <vt:lpstr>Jaké jsou potřeby sólo rodičů?</vt:lpstr>
      <vt:lpstr>Komponenty programu</vt:lpstr>
      <vt:lpstr>VZDĚLÁVÁNÍ</vt:lpstr>
      <vt:lpstr>PORADENSTVÍ a koučování</vt:lpstr>
      <vt:lpstr>online program</vt:lpstr>
      <vt:lpstr>následná setkání</vt:lpstr>
      <vt:lpstr>mentoring</vt:lpstr>
      <vt:lpstr>Rozšíření programu</vt:lpstr>
      <vt:lpstr>Olomouc</vt:lpstr>
      <vt:lpstr>Dopady na život rodin</vt:lpstr>
      <vt:lpstr>co říkaly ženy v olomouci</vt:lpstr>
      <vt:lpstr>co ještě řekli rodiče  o programu</vt:lpstr>
      <vt:lpstr>spokojenost na závěr…</vt:lpstr>
      <vt:lpstr>ozvěte se nám!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Celostní přístup k podpoře sólo rodičů a jejich dětí</dc:title>
  <dc:creator>Eliska Kodysova</dc:creator>
  <cp:lastModifiedBy>aperio</cp:lastModifiedBy>
  <cp:revision>21</cp:revision>
  <dcterms:created xsi:type="dcterms:W3CDTF">2018-09-19T14:00:01Z</dcterms:created>
  <dcterms:modified xsi:type="dcterms:W3CDTF">2018-10-02T06:40:54Z</dcterms:modified>
</cp:coreProperties>
</file>