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6" r:id="rId4"/>
    <p:sldId id="259" r:id="rId5"/>
    <p:sldId id="269" r:id="rId6"/>
    <p:sldId id="270" r:id="rId7"/>
    <p:sldId id="260" r:id="rId8"/>
    <p:sldId id="262" r:id="rId9"/>
    <p:sldId id="263" r:id="rId10"/>
    <p:sldId id="271" r:id="rId11"/>
    <p:sldId id="261" r:id="rId12"/>
    <p:sldId id="266" r:id="rId13"/>
    <p:sldId id="265" r:id="rId14"/>
    <p:sldId id="267" r:id="rId15"/>
    <p:sldId id="268" r:id="rId16"/>
    <p:sldId id="272" r:id="rId17"/>
    <p:sldId id="273" r:id="rId18"/>
    <p:sldId id="274" r:id="rId19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1" autoAdjust="0"/>
    <p:restoredTop sz="94660"/>
  </p:normalViewPr>
  <p:slideViewPr>
    <p:cSldViewPr snapToGrid="0">
      <p:cViewPr varScale="1">
        <p:scale>
          <a:sx n="89" d="100"/>
          <a:sy n="89" d="100"/>
        </p:scale>
        <p:origin x="55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A9B3F4-9F46-41A8-BB3C-DEFFA11B4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Praxe </a:t>
            </a:r>
            <a:r>
              <a:rPr lang="cs-CZ" b="1"/>
              <a:t>Mediačního Centra </a:t>
            </a:r>
            <a:r>
              <a:rPr lang="cs-CZ" b="1" dirty="0"/>
              <a:t>Olomouc – hlas dítěte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43A932D-31C0-4BE6-9B0B-7FD441ED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4987" y="5280962"/>
            <a:ext cx="2764665" cy="1126283"/>
          </a:xfrm>
        </p:spPr>
        <p:txBody>
          <a:bodyPr/>
          <a:lstStyle/>
          <a:p>
            <a:r>
              <a:rPr lang="cs-CZ" b="1" dirty="0"/>
              <a:t>Olomouc</a:t>
            </a:r>
            <a:endParaRPr lang="cs-CZ" dirty="0"/>
          </a:p>
          <a:p>
            <a:r>
              <a:rPr lang="cs-CZ" b="1" dirty="0"/>
              <a:t>2. října 2018</a:t>
            </a:r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xmlns="" id="{E006C124-E3BA-444F-9E7E-43B3AEBAF9B5}"/>
              </a:ext>
            </a:extLst>
          </p:cNvPr>
          <p:cNvSpPr txBox="1">
            <a:spLocks/>
          </p:cNvSpPr>
          <p:nvPr/>
        </p:nvSpPr>
        <p:spPr>
          <a:xfrm>
            <a:off x="7313613" y="5280962"/>
            <a:ext cx="2764665" cy="1126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/>
              <a:t>PhDr. Lenka Poláková</a:t>
            </a:r>
            <a:endParaRPr lang="cs-CZ" dirty="0"/>
          </a:p>
          <a:p>
            <a:r>
              <a:rPr lang="cs-CZ" b="1" dirty="0"/>
              <a:t>Mgr. Ondřej Toth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25E2B4DD-4799-4D2F-B2AE-FF90972F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133" y="235886"/>
            <a:ext cx="2250281" cy="17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8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CE2CA1-DCC3-42B9-9E7A-54D33162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 – struktura  2/2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D81C6E5-0FD6-4B84-9C11-11B833573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Otázky na rodiče </a:t>
            </a:r>
            <a:r>
              <a:rPr lang="cs-CZ" dirty="0"/>
              <a:t>(čemu dítě nerozumí a co potřebuje vyjasnit, přání dítěte, zdali by něco chtělo dítě změnit, atd.)</a:t>
            </a:r>
          </a:p>
          <a:p>
            <a:r>
              <a:rPr lang="cs-CZ" b="1" dirty="0"/>
              <a:t>Závěr</a:t>
            </a:r>
            <a:r>
              <a:rPr lang="cs-CZ" dirty="0"/>
              <a:t> (viz níže)</a:t>
            </a:r>
          </a:p>
          <a:p>
            <a:r>
              <a:rPr lang="cs-CZ" b="1" dirty="0"/>
              <a:t>Chceš se zapojit mediace s rodiči? </a:t>
            </a:r>
            <a:r>
              <a:rPr lang="cs-CZ" dirty="0"/>
              <a:t>(viz níže)</a:t>
            </a:r>
            <a:endParaRPr lang="cs-CZ" b="1" dirty="0"/>
          </a:p>
          <a:p>
            <a:r>
              <a:rPr lang="cs-CZ" b="1" dirty="0"/>
              <a:t>Bude užitečné se ještě setkat?</a:t>
            </a:r>
            <a:r>
              <a:rPr lang="cs-CZ" dirty="0"/>
              <a:t> (viz níže)</a:t>
            </a:r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39626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CE2CA1-DCC3-42B9-9E7A-54D33162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D81C6E5-0FD6-4B84-9C11-11B833573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Pravidlo stop</a:t>
            </a:r>
          </a:p>
          <a:p>
            <a:r>
              <a:rPr lang="cs-CZ" dirty="0"/>
              <a:t>Pracovní listy – LUMOS, </a:t>
            </a:r>
            <a:r>
              <a:rPr lang="cs-CZ" dirty="0" err="1"/>
              <a:t>FocusBox</a:t>
            </a:r>
            <a:endParaRPr lang="cs-CZ" dirty="0"/>
          </a:p>
          <a:p>
            <a:r>
              <a:rPr lang="cs-CZ" dirty="0"/>
              <a:t>Pískoviště – </a:t>
            </a:r>
            <a:r>
              <a:rPr lang="cs-CZ" dirty="0" err="1"/>
              <a:t>Sandplay</a:t>
            </a:r>
            <a:endParaRPr lang="cs-CZ" dirty="0"/>
          </a:p>
          <a:p>
            <a:r>
              <a:rPr lang="cs-CZ" dirty="0"/>
              <a:t>Kniha Dva Domovy</a:t>
            </a:r>
          </a:p>
          <a:p>
            <a:r>
              <a:rPr lang="cs-CZ" dirty="0"/>
              <a:t>Mnoho dalších 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DF4D614-C73D-4A45-A22A-E3784909B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440" y="384469"/>
            <a:ext cx="2286000" cy="12771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01DAE6F-5429-4B30-8E4C-F2CE9ACFE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403" y="1890181"/>
            <a:ext cx="3725864" cy="49678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F9E6F5D-9FBE-4017-97CF-6D78938F8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6" y="435514"/>
            <a:ext cx="2278836" cy="17091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5592CB1-8177-4BF3-B9DD-27CBAF5BF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399" y="3474730"/>
            <a:ext cx="1827369" cy="243649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657F6CCE-33CC-413C-8D93-38E534DB3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77" y="4463278"/>
            <a:ext cx="3248657" cy="24364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0E111BC4-A7B5-4990-80E6-47A323E02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0452" y="1416867"/>
            <a:ext cx="1455548" cy="1455548"/>
          </a:xfrm>
          <a:prstGeom prst="rect">
            <a:avLst/>
          </a:prstGeom>
        </p:spPr>
      </p:pic>
      <p:sp>
        <p:nvSpPr>
          <p:cNvPr id="4" name="Šipka: ohnutá 3">
            <a:extLst>
              <a:ext uri="{FF2B5EF4-FFF2-40B4-BE49-F238E27FC236}">
                <a16:creationId xmlns:a16="http://schemas.microsoft.com/office/drawing/2014/main" xmlns="" id="{07D1AD2A-42C0-4531-9EE8-949DCAEC0F66}"/>
              </a:ext>
            </a:extLst>
          </p:cNvPr>
          <p:cNvSpPr/>
          <p:nvPr/>
        </p:nvSpPr>
        <p:spPr>
          <a:xfrm rot="15600199">
            <a:off x="1457739" y="2373241"/>
            <a:ext cx="1131473" cy="6880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Šipka: ohnutá 11">
            <a:extLst>
              <a:ext uri="{FF2B5EF4-FFF2-40B4-BE49-F238E27FC236}">
                <a16:creationId xmlns:a16="http://schemas.microsoft.com/office/drawing/2014/main" xmlns="" id="{385FCE18-B57A-494F-99DC-A8D2AF73B0CF}"/>
              </a:ext>
            </a:extLst>
          </p:cNvPr>
          <p:cNvSpPr/>
          <p:nvPr/>
        </p:nvSpPr>
        <p:spPr>
          <a:xfrm rot="5124350">
            <a:off x="7106614" y="2573712"/>
            <a:ext cx="391742" cy="11661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872E770-191D-4E94-8C9B-473EC1441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 – závěr	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7D2E426-52F0-4C93-A08E-AAFCED39C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„Jaké informace z našeho rozhovoru se můžou rodiče, OSPOD, soud dozvědět, aby se mohli rozhodnout jak dál v situaci, která se Tě týká?“</a:t>
            </a:r>
          </a:p>
          <a:p>
            <a:r>
              <a:rPr lang="cs-CZ" dirty="0"/>
              <a:t>Chceš rodičům poslat nějaký vzkaz? (SP vyjasní, jak by měla vypadat podoba vzkazu) (Aby se rodiče mohli rozhodnout s ohledem na to, jak situaci vnímá dítě.)</a:t>
            </a:r>
          </a:p>
          <a:p>
            <a:r>
              <a:rPr lang="cs-CZ" dirty="0"/>
              <a:t>Dána možnost zapojit se aktivně do mediace s rodiči, popř. další podpůrná práce s dítětem.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40FFABD-5DEC-4136-88B1-B1F540717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9" y="22302"/>
            <a:ext cx="2289717" cy="17172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A522C51-5933-430D-947C-34E702A6F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263" y="4811751"/>
            <a:ext cx="2728332" cy="20462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7531CD8-78E1-46B8-8A0C-434C80AA8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812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03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F91D227-DE4F-4AD2-992A-3EE454EC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 – chceš do mediace?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E746298-39D4-4A47-85C6-1081672E6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 dítětem SP probere možnost být zapojeno přímo do mediace.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dirty="0"/>
              <a:t>Pokud souhlasí, domluví se další postup:</a:t>
            </a:r>
          </a:p>
          <a:p>
            <a:pPr lvl="2"/>
            <a:r>
              <a:rPr lang="cs-CZ" dirty="0"/>
              <a:t>Vysvětlení toho, jak mediace probíhá a jak by mohla probíhat, pokud by tam bylo dítě</a:t>
            </a:r>
          </a:p>
          <a:p>
            <a:pPr lvl="2"/>
            <a:r>
              <a:rPr lang="cs-CZ" dirty="0"/>
              <a:t>Vymezení role SP MCOL při mediaci – „Průvodce dítěte“.</a:t>
            </a:r>
          </a:p>
          <a:p>
            <a:pPr lvl="2"/>
            <a:r>
              <a:rPr lang="cs-CZ" dirty="0"/>
              <a:t>Představení mediátorů na fotkách.</a:t>
            </a:r>
          </a:p>
          <a:p>
            <a:pPr lvl="2"/>
            <a:r>
              <a:rPr lang="cs-CZ" dirty="0"/>
              <a:t>Pokud o tuto možnost nestojí, je to plně respektováno a jsou předány pouze informace z rozhovoru s dítětem rodičům.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Dítě může KDYKOLIV SVÉ ROZHODNUTÍ ZMĚNIT</a:t>
            </a:r>
            <a:r>
              <a:rPr lang="cs-CZ" dirty="0"/>
              <a:t> (i na začátku či v průběhu mediace s rodiči)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500668"/>
              </p:ext>
            </p:extLst>
          </p:nvPr>
        </p:nvGraphicFramePr>
        <p:xfrm>
          <a:off x="-1" y="2642000"/>
          <a:ext cx="2979683" cy="42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crobat Document" r:id="rId3" imgW="4533723" imgH="6415677" progId="AcroExch.Document.DC">
                  <p:embed/>
                </p:oleObj>
              </mc:Choice>
              <mc:Fallback>
                <p:oleObj name="Acrobat Document" r:id="rId3" imgW="4533723" imgH="641567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2642000"/>
                        <a:ext cx="2979683" cy="42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265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82D52D-124F-431C-B564-9A3D966C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 – pokračování?	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BCCFFA4-D7B1-493F-8E63-83E92C45D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Dítě má také možnost být „provázeno“ SP MCOL na dalších několika společných konzultacích. </a:t>
            </a:r>
          </a:p>
          <a:p>
            <a:r>
              <a:rPr lang="cs-CZ" dirty="0"/>
              <a:t>SP dítěti pomáhá a podporuje ho v adaptaci na změny, provází ho náročnou konfliktní situací, pomáhá mu rozumět obtížným situacím, atd.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58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52A361E-2A55-4C09-AE46-81B1C58B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1. Mediace rodičů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02A6E57-0164-43AF-9CC3-0F08ADFA5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703" y="1905000"/>
            <a:ext cx="9265909" cy="4006222"/>
          </a:xfrm>
        </p:spPr>
        <p:txBody>
          <a:bodyPr>
            <a:normAutofit/>
          </a:bodyPr>
          <a:lstStyle/>
          <a:p>
            <a:r>
              <a:rPr lang="cs-CZ" dirty="0"/>
              <a:t>Na začátek mediace přijde SP MCOL a sdělí informace z rozhovoru s dítětem.</a:t>
            </a:r>
          </a:p>
          <a:p>
            <a:r>
              <a:rPr lang="cs-CZ" dirty="0"/>
              <a:t>Mediátoři v průběhu mediace ověřují, zda rodiče chtějí názor dítěte ve svém rozhodování zvažovat.</a:t>
            </a:r>
          </a:p>
          <a:p>
            <a:r>
              <a:rPr lang="cs-CZ" dirty="0"/>
              <a:t>Pokud dítě souhlasí s aktivním zapojením do mediace, tak:</a:t>
            </a:r>
          </a:p>
          <a:p>
            <a:pPr lvl="1"/>
            <a:r>
              <a:rPr lang="cs-CZ" dirty="0"/>
              <a:t>Mediátoři projdou s rodiči souhlas se zapojením dítěte do mediace a vyjasní témata, která by chtělo dítě s nimi probrat. </a:t>
            </a:r>
          </a:p>
          <a:p>
            <a:pPr lvl="1"/>
            <a:r>
              <a:rPr lang="cs-CZ" dirty="0"/>
              <a:t>Mediátoři vysvětlí proces mediace s dítětem.</a:t>
            </a:r>
          </a:p>
          <a:p>
            <a:endParaRPr lang="cs-CZ" dirty="0"/>
          </a:p>
          <a:p>
            <a:r>
              <a:rPr lang="cs-CZ" b="1" dirty="0"/>
              <a:t>Rodiče mohou kontaktovat SP MCOL i v průběhu mediace či mezi mediacemi, pokud jim vyvstanou další otázky </a:t>
            </a:r>
            <a:r>
              <a:rPr lang="cs-CZ" dirty="0"/>
              <a:t>(pokud se to týká rozhovoru s dítětem či vztahu s dítětem)</a:t>
            </a:r>
          </a:p>
        </p:txBody>
      </p:sp>
    </p:spTree>
    <p:extLst>
      <p:ext uri="{BB962C8B-B14F-4D97-AF65-F5344CB8AC3E}">
        <p14:creationId xmlns:p14="http://schemas.microsoft.com/office/powerpoint/2010/main" val="24446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E6D6937-4A8B-4CD3-A063-92F43943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Mediace s dítětem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AC2F566-8159-4472-8C7A-512CDA97C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152" y="1904999"/>
            <a:ext cx="9689460" cy="453674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Mediace se účastní: dítě, rodiče,  SP MCOL, 2 mediátoři</a:t>
            </a:r>
          </a:p>
          <a:p>
            <a:r>
              <a:rPr lang="cs-CZ" b="1" dirty="0"/>
              <a:t>Mediátoři, SP MCOL a dítě jdou zůstávají v místnosti a rodiče odchází do jiné místnosti. </a:t>
            </a:r>
          </a:p>
          <a:p>
            <a:pPr marL="0" indent="0">
              <a:buNone/>
            </a:pPr>
            <a:r>
              <a:rPr lang="cs-CZ" dirty="0"/>
              <a:t>Proč to děláme?</a:t>
            </a:r>
          </a:p>
          <a:p>
            <a:pPr lvl="1"/>
            <a:r>
              <a:rPr lang="cs-CZ" dirty="0"/>
              <a:t>dítě se seznamuje s mediátory, ujišťujeme se v tom, že dítě chce do mediace vstoupit, </a:t>
            </a:r>
          </a:p>
          <a:p>
            <a:pPr lvl="1"/>
            <a:r>
              <a:rPr lang="cs-CZ" dirty="0"/>
              <a:t>SP MCOL a dítě se domlouvá, kdo začne otevírat témata, </a:t>
            </a:r>
          </a:p>
          <a:p>
            <a:pPr lvl="1"/>
            <a:r>
              <a:rPr lang="cs-CZ" dirty="0"/>
              <a:t>domluví si, zdali bude užitečné použít například pískoviště, plyšáky atd. </a:t>
            </a:r>
          </a:p>
          <a:p>
            <a:pPr lvl="1"/>
            <a:r>
              <a:rPr lang="cs-CZ" dirty="0"/>
              <a:t>Toto trvá cca 15 minut.</a:t>
            </a:r>
          </a:p>
          <a:p>
            <a:r>
              <a:rPr lang="cs-CZ" dirty="0"/>
              <a:t>Je zahájena mediace. </a:t>
            </a:r>
          </a:p>
          <a:p>
            <a:r>
              <a:rPr lang="cs-CZ" dirty="0"/>
              <a:t>Mediátoři opět udělají „vstupní rozhovor“, jako při první mediaci. Mediátoři i SP vyjasní své role, které jsou odlišné, specifika setkání s dítětem, proces, zápis, mlčenlivost atd.</a:t>
            </a:r>
          </a:p>
          <a:p>
            <a:r>
              <a:rPr lang="cs-CZ" dirty="0"/>
              <a:t>Může proběhnout více mediačních setkání s dítětem.</a:t>
            </a:r>
          </a:p>
        </p:txBody>
      </p:sp>
    </p:spTree>
    <p:extLst>
      <p:ext uri="{BB962C8B-B14F-4D97-AF65-F5344CB8AC3E}">
        <p14:creationId xmlns:p14="http://schemas.microsoft.com/office/powerpoint/2010/main" val="173340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806D81-DCAF-490B-AD0E-35EC98B7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Zpráva z Mediačního Centra Olomouc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F79C3B2-ACE3-4B6B-B7A9-516C924B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obsahuje dvě části a to:</a:t>
            </a:r>
          </a:p>
          <a:p>
            <a:pPr lvl="1">
              <a:buFont typeface="+mj-lt"/>
              <a:buAutoNum type="arabicPeriod"/>
            </a:pPr>
            <a:r>
              <a:rPr lang="cs-CZ" dirty="0"/>
              <a:t>Záznam z rozhovoru s dítětem (starším 6ti let)</a:t>
            </a:r>
          </a:p>
          <a:p>
            <a:pPr lvl="1">
              <a:buFont typeface="+mj-lt"/>
              <a:buAutoNum type="arabicPeriod"/>
            </a:pPr>
            <a:r>
              <a:rPr lang="cs-CZ" dirty="0"/>
              <a:t>Zápisy z jednotlivých mediačních setkání</a:t>
            </a:r>
          </a:p>
          <a:p>
            <a:pPr lvl="1"/>
            <a:r>
              <a:rPr lang="cs-CZ" dirty="0"/>
              <a:t>diskutovaná témata, </a:t>
            </a:r>
          </a:p>
          <a:p>
            <a:pPr lvl="1"/>
            <a:r>
              <a:rPr lang="cs-CZ" dirty="0"/>
              <a:t>místa shody, </a:t>
            </a:r>
          </a:p>
          <a:p>
            <a:pPr lvl="1"/>
            <a:r>
              <a:rPr lang="cs-CZ" dirty="0"/>
              <a:t>oblasti rozdílů (zachycením rozdílných pohledů a důvod u každého rodiče)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0375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99ED91A-3656-49C2-A546-406058F3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788555"/>
            <a:ext cx="8911687" cy="1280890"/>
          </a:xfrm>
        </p:spPr>
        <p:txBody>
          <a:bodyPr/>
          <a:lstStyle/>
          <a:p>
            <a:pPr algn="ctr"/>
            <a:r>
              <a:rPr lang="cs-CZ" b="1" dirty="0"/>
              <a:t>Děkuji za pozornost.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xmlns="" id="{84433CF7-D31E-413A-807F-E85C8CDA7BB8}"/>
              </a:ext>
            </a:extLst>
          </p:cNvPr>
          <p:cNvSpPr txBox="1">
            <a:spLocks/>
          </p:cNvSpPr>
          <p:nvPr/>
        </p:nvSpPr>
        <p:spPr>
          <a:xfrm>
            <a:off x="1640155" y="5712201"/>
            <a:ext cx="8911687" cy="915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sz="2400" b="1" dirty="0">
                <a:solidFill>
                  <a:schemeClr val="tx1"/>
                </a:solidFill>
              </a:rPr>
              <a:t>Mgr. Ondřej </a:t>
            </a:r>
            <a:r>
              <a:rPr lang="cs-CZ" sz="2400" b="1" dirty="0" smtClean="0">
                <a:solidFill>
                  <a:schemeClr val="tx1"/>
                </a:solidFill>
              </a:rPr>
              <a:t>Toth 731 053 469 </a:t>
            </a:r>
            <a:endParaRPr lang="cs-CZ" sz="2400" b="1" dirty="0">
              <a:solidFill>
                <a:schemeClr val="tx1"/>
              </a:solidFill>
            </a:endParaRPr>
          </a:p>
          <a:p>
            <a:pPr algn="ctr"/>
            <a:endParaRPr lang="cs-CZ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81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CDE6E82-0FD8-4179-A141-BC7DE4088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1547" y="858354"/>
            <a:ext cx="9653309" cy="578173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MCOL vzniklo v roce 2011</a:t>
            </a:r>
          </a:p>
          <a:p>
            <a:r>
              <a:rPr lang="cs-CZ" dirty="0"/>
              <a:t>Mediace jsou poskytovány od roku 2008</a:t>
            </a:r>
          </a:p>
          <a:p>
            <a:pPr marL="0" indent="0">
              <a:buNone/>
            </a:pPr>
            <a:r>
              <a:rPr lang="cs-CZ" b="1" dirty="0"/>
              <a:t>Aktuální personální obsazení</a:t>
            </a:r>
            <a:r>
              <a:rPr lang="cs-CZ" dirty="0"/>
              <a:t>: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Statistické údaje</a:t>
            </a:r>
          </a:p>
          <a:p>
            <a:r>
              <a:rPr lang="cs-CZ" dirty="0"/>
              <a:t>Počet rodin v MCOL (2016 – 113, 2017 – 91). </a:t>
            </a:r>
          </a:p>
          <a:p>
            <a:r>
              <a:rPr lang="cs-CZ" dirty="0"/>
              <a:t>Za rok 2017 bylo realizování 109 mediací</a:t>
            </a:r>
          </a:p>
          <a:p>
            <a:r>
              <a:rPr lang="cs-CZ" dirty="0"/>
              <a:t>Počet písemných dohod 77</a:t>
            </a:r>
          </a:p>
          <a:p>
            <a:r>
              <a:rPr lang="cs-CZ" dirty="0"/>
              <a:t>Počet ústních dohod 13</a:t>
            </a:r>
          </a:p>
          <a:p>
            <a:endParaRPr lang="cs-CZ" dirty="0"/>
          </a:p>
          <a:p>
            <a:r>
              <a:rPr lang="cs-CZ" dirty="0"/>
              <a:t>Za rok 2018 bylo zatím (k 1.9.2018) realizováno 83 mediací. Pracovali jsme s 55 novými rodinami.</a:t>
            </a:r>
          </a:p>
          <a:p>
            <a:endParaRPr lang="cs-CZ" dirty="0"/>
          </a:p>
          <a:p>
            <a:r>
              <a:rPr lang="cs-CZ" dirty="0"/>
              <a:t>Cca v 70% mají rodiče dítě starší 6ti let (je zapojeno do procesu rozhodování).</a:t>
            </a:r>
          </a:p>
          <a:p>
            <a:r>
              <a:rPr lang="cs-CZ" dirty="0"/>
              <a:t>Za poslední 3 roky byla odmítnuta pouze 4x spolupráce s dítětem (jedním či oběma rodiči) a tudíž se mediace nekonala. 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xmlns="" id="{296E9762-F80A-4BC7-A7B4-88E5C74B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169" y="217909"/>
            <a:ext cx="8911687" cy="1280890"/>
          </a:xfrm>
        </p:spPr>
        <p:txBody>
          <a:bodyPr/>
          <a:lstStyle/>
          <a:p>
            <a:r>
              <a:rPr lang="cs-CZ" b="1" dirty="0"/>
              <a:t>Pár čísel o MCOL ½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59B2DF8-4E54-4680-A25D-F687FCBC9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241" y="858354"/>
            <a:ext cx="2664647" cy="9592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6FC61E9-D002-483D-80AB-C76A6A647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227" y="539526"/>
            <a:ext cx="1779014" cy="959273"/>
          </a:xfrm>
          <a:prstGeom prst="rect">
            <a:avLst/>
          </a:prstGeom>
        </p:spPr>
      </p:pic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xmlns="" id="{02078BCE-0936-45B6-AA55-5BFF51CED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13929"/>
              </p:ext>
            </p:extLst>
          </p:nvPr>
        </p:nvGraphicFramePr>
        <p:xfrm>
          <a:off x="1618146" y="1942649"/>
          <a:ext cx="10040109" cy="804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9763">
                  <a:extLst>
                    <a:ext uri="{9D8B030D-6E8A-4147-A177-3AD203B41FA5}">
                      <a16:colId xmlns:a16="http://schemas.microsoft.com/office/drawing/2014/main" xmlns="" val="2396215351"/>
                    </a:ext>
                  </a:extLst>
                </a:gridCol>
                <a:gridCol w="5790346">
                  <a:extLst>
                    <a:ext uri="{9D8B030D-6E8A-4147-A177-3AD203B41FA5}">
                      <a16:colId xmlns:a16="http://schemas.microsoft.com/office/drawing/2014/main" xmlns="" val="3017322333"/>
                    </a:ext>
                  </a:extLst>
                </a:gridCol>
              </a:tblGrid>
              <a:tr h="262844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vedoucí MCOL – 0,5 úvazek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sociální pracovník - 0,5 úvazek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476626146"/>
                  </a:ext>
                </a:extLst>
              </a:tr>
              <a:tr h="453677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sociální pracovník – 0,75 úvazek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mediátoři – 7 (4 muži, 3 ženy), práce v tandemu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8882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420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13177" y="198295"/>
            <a:ext cx="8911687" cy="1280890"/>
          </a:xfrm>
        </p:spPr>
        <p:txBody>
          <a:bodyPr/>
          <a:lstStyle/>
          <a:p>
            <a:r>
              <a:rPr lang="cs-CZ" b="1" dirty="0"/>
              <a:t>Pár čísel o MCOL </a:t>
            </a:r>
            <a:r>
              <a:rPr lang="cs-CZ" b="1" baseline="30000" dirty="0"/>
              <a:t>2</a:t>
            </a:r>
            <a:r>
              <a:rPr lang="cs-CZ" b="1" dirty="0"/>
              <a:t>/</a:t>
            </a:r>
            <a:r>
              <a:rPr lang="cs-CZ" b="1" baseline="-25000" dirty="0"/>
              <a:t>2</a:t>
            </a:r>
            <a:r>
              <a:rPr lang="cs-CZ" b="1" dirty="0"/>
              <a:t>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321792" y="2036803"/>
            <a:ext cx="4313864" cy="377762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Mediace mi pomohla komunikovat s druhou stranou</a:t>
            </a:r>
            <a:r>
              <a:rPr lang="cs-CZ" dirty="0"/>
              <a:t>.</a:t>
            </a:r>
          </a:p>
          <a:p>
            <a:r>
              <a:rPr lang="cs-CZ" dirty="0"/>
              <a:t>70% klientů vnímá, že jim mediace pomohla komunikovat s 2. stranou. 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901176" y="2127008"/>
            <a:ext cx="4313864" cy="377762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Mediace mi pomohla rozhodnout se, jaké další kroky musím udělat. </a:t>
            </a:r>
          </a:p>
          <a:p>
            <a:r>
              <a:rPr lang="cs-CZ" dirty="0"/>
              <a:t>74% klientům pomohla mediace stanovit další kroky.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854679" y="926679"/>
            <a:ext cx="9382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Statistika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 ukončení mediace rodiče vyplňují evaluační dotazník, který hodnotí mediační proces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 rok 2017 bylo vyplněno 50 závěrečných dotazníků.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972" y="3560376"/>
            <a:ext cx="3384892" cy="31445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462" y="3543039"/>
            <a:ext cx="3253305" cy="32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1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73F561C-C4C4-479F-B996-8429CE99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Postup práce v MCOL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FFE8262-00CD-4103-8492-7CA830723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Rodiče kontaktují MCOL</a:t>
            </a:r>
          </a:p>
          <a:p>
            <a:pPr>
              <a:buFont typeface="+mj-lt"/>
              <a:buAutoNum type="arabicPeriod"/>
            </a:pPr>
            <a:r>
              <a:rPr lang="cs-CZ" dirty="0" err="1"/>
              <a:t>Předmediační</a:t>
            </a:r>
            <a:r>
              <a:rPr lang="cs-CZ" dirty="0"/>
              <a:t> schůzka SP MCOL s rodičem (každý zvlášť)</a:t>
            </a:r>
          </a:p>
          <a:p>
            <a:pPr>
              <a:buFont typeface="+mj-lt"/>
              <a:buAutoNum type="arabicPeriod"/>
            </a:pPr>
            <a:r>
              <a:rPr lang="cs-CZ" dirty="0" err="1"/>
              <a:t>Předmediační</a:t>
            </a:r>
            <a:r>
              <a:rPr lang="cs-CZ" dirty="0"/>
              <a:t> schůzka SP MCOL s dítětem </a:t>
            </a:r>
          </a:p>
          <a:p>
            <a:pPr>
              <a:buFont typeface="+mj-lt"/>
              <a:buAutoNum type="arabicPeriod"/>
            </a:pPr>
            <a:r>
              <a:rPr lang="cs-CZ" dirty="0"/>
              <a:t>1. mediace</a:t>
            </a:r>
          </a:p>
          <a:p>
            <a:pPr>
              <a:buFont typeface="+mj-lt"/>
              <a:buAutoNum type="arabicPeriod"/>
            </a:pPr>
            <a:r>
              <a:rPr lang="cs-CZ" dirty="0"/>
              <a:t>(potenciální mediace s dítětem) či další mediace rodičů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71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C8DBEB-0880-49E3-8F94-30BBE4A1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Rodiče kontaktují MCOL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E5B7C60-4349-4E0C-B67C-24A5F5CA1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Buď telefonicky nebo e-mailem.</a:t>
            </a:r>
          </a:p>
          <a:p>
            <a:r>
              <a:rPr lang="cs-CZ" dirty="0"/>
              <a:t>SP MCOL vysvětlí po telefonu základní informace o postupu MCOL</a:t>
            </a:r>
          </a:p>
          <a:p>
            <a:r>
              <a:rPr lang="cs-CZ" dirty="0"/>
              <a:t>SP MCOL pošle dokumenty k prostudování, ke kterým se vrátí na schůzce</a:t>
            </a:r>
          </a:p>
          <a:p>
            <a:r>
              <a:rPr lang="cs-CZ" dirty="0"/>
              <a:t>Zjistí, zda je v rodině dítě starší 6ti let</a:t>
            </a:r>
          </a:p>
          <a:p>
            <a:endParaRPr lang="cs-CZ" dirty="0"/>
          </a:p>
          <a:p>
            <a:r>
              <a:rPr lang="cs-CZ" dirty="0"/>
              <a:t>1. schůzka s SP MCOL je do 5-15 dní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0728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28DAC7-57AD-4313-BD51-CA988E5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Předmediační</a:t>
            </a:r>
            <a:r>
              <a:rPr lang="cs-CZ" b="1" dirty="0"/>
              <a:t> schůzka s každým rodičem zvlášť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0E7B072-6966-4E12-86C3-14382B3C0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Schůzka trvá cca 2 hodiny</a:t>
            </a:r>
          </a:p>
          <a:p>
            <a:endParaRPr lang="cs-CZ" dirty="0"/>
          </a:p>
          <a:p>
            <a:r>
              <a:rPr lang="cs-CZ" dirty="0"/>
              <a:t>3 složky</a:t>
            </a:r>
          </a:p>
          <a:p>
            <a:pPr lvl="1"/>
            <a:r>
              <a:rPr lang="cs-CZ" dirty="0"/>
              <a:t>Edukační (co je mediace, co je role mediátorů, postup při zapojování dítěte, pravidla MCOL, …)</a:t>
            </a:r>
          </a:p>
          <a:p>
            <a:pPr lvl="1"/>
            <a:r>
              <a:rPr lang="cs-CZ" dirty="0"/>
              <a:t>Zaměřený na klienta (s čím přichází – témata, představy, očekávání, obavy, …)</a:t>
            </a:r>
          </a:p>
          <a:p>
            <a:pPr lvl="1"/>
            <a:r>
              <a:rPr lang="cs-CZ" dirty="0"/>
              <a:t>Administrativní úkony </a:t>
            </a:r>
          </a:p>
        </p:txBody>
      </p:sp>
    </p:spTree>
    <p:extLst>
      <p:ext uri="{BB962C8B-B14F-4D97-AF65-F5344CB8AC3E}">
        <p14:creationId xmlns:p14="http://schemas.microsoft.com/office/powerpoint/2010/main" val="256657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CE2CA1-DCC3-42B9-9E7A-54D33162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 – základy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D81C6E5-0FD6-4B84-9C11-11B833573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 MCOL má </a:t>
            </a:r>
            <a:r>
              <a:rPr lang="cs-CZ" b="1" dirty="0"/>
              <a:t>speciální vzdělání</a:t>
            </a:r>
            <a:r>
              <a:rPr lang="cs-CZ" dirty="0"/>
              <a:t>, dovednosti a nástroje pro práci s dětmi</a:t>
            </a:r>
          </a:p>
          <a:p>
            <a:endParaRPr lang="cs-CZ" dirty="0"/>
          </a:p>
          <a:p>
            <a:r>
              <a:rPr lang="cs-CZ" dirty="0"/>
              <a:t>S </a:t>
            </a:r>
            <a:r>
              <a:rPr lang="cs-CZ" b="1" dirty="0"/>
              <a:t>dětmi starších 6 let </a:t>
            </a:r>
            <a:r>
              <a:rPr lang="cs-CZ" dirty="0"/>
              <a:t>se sociální pracovnice setkává zpravidla v MCOL po předchozí domluvě s oběma rodiči. (souvisí s nástupem do školy – mentální zralost a schopnost se vyjádřit k tomu, co by potřebovali)</a:t>
            </a:r>
          </a:p>
          <a:p>
            <a:r>
              <a:rPr lang="cs-CZ" dirty="0"/>
              <a:t>Rozhovor trvá </a:t>
            </a:r>
            <a:r>
              <a:rPr lang="cs-CZ" b="1" dirty="0"/>
              <a:t>cca 60 min </a:t>
            </a:r>
            <a:r>
              <a:rPr lang="cs-CZ" dirty="0"/>
              <a:t>s ohledem na aktuální nastavení dítěte.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2563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CE2CA1-DCC3-42B9-9E7A-54D33162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 - smysl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D81C6E5-0FD6-4B84-9C11-11B833573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Cílem rozhovoru je </a:t>
            </a:r>
          </a:p>
          <a:p>
            <a:pPr lvl="1"/>
            <a:r>
              <a:rPr lang="cs-CZ" dirty="0"/>
              <a:t>Poznání světa, ve kterém dítě žije, </a:t>
            </a:r>
          </a:p>
          <a:p>
            <a:pPr lvl="1"/>
            <a:r>
              <a:rPr lang="cs-CZ" dirty="0"/>
              <a:t>Zjištění jeho pohledu na aktuální rodinnou situaci, včetně vnímání vztahů s jednotlivými členy rodiny,</a:t>
            </a:r>
          </a:p>
          <a:p>
            <a:pPr lvl="1"/>
            <a:r>
              <a:rPr lang="cs-CZ" dirty="0"/>
              <a:t>Zjištění jejich přání, obav, nejistot,</a:t>
            </a:r>
          </a:p>
          <a:p>
            <a:pPr lvl="1"/>
            <a:r>
              <a:rPr lang="cs-CZ" dirty="0"/>
              <a:t>Zjištění navrhovaných změn, které by v rámci rodiny uvítalo a bylo tak spokojenější.</a:t>
            </a:r>
          </a:p>
          <a:p>
            <a:endParaRPr lang="cs-CZ" dirty="0"/>
          </a:p>
          <a:p>
            <a:r>
              <a:rPr lang="cs-CZ" dirty="0"/>
              <a:t>Představení mediace a možnosti zapojení dítěte přímo do mediace</a:t>
            </a:r>
          </a:p>
          <a:p>
            <a:r>
              <a:rPr lang="cs-CZ" dirty="0"/>
              <a:t>Možnost poslat rodičům vzkaz do mediace (jeho pohled, doporučení rodičům, co by od každého rodiče potřebovalo změnit, atd.)</a:t>
            </a:r>
          </a:p>
        </p:txBody>
      </p:sp>
    </p:spTree>
    <p:extLst>
      <p:ext uri="{BB962C8B-B14F-4D97-AF65-F5344CB8AC3E}">
        <p14:creationId xmlns:p14="http://schemas.microsoft.com/office/powerpoint/2010/main" val="246326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7CE2CA1-DCC3-42B9-9E7A-54D33162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Rozhovor s dítětem – struktura  1/2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D81C6E5-0FD6-4B84-9C11-11B833573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Úvodní rozehřívací témata pro dítě</a:t>
            </a:r>
            <a:r>
              <a:rPr lang="cs-CZ" dirty="0"/>
              <a:t> (neutrální témata, spolužáci, kamarádi, zájmy,  mimoškolní aktivity, co má rádo, atd. )</a:t>
            </a:r>
          </a:p>
          <a:p>
            <a:r>
              <a:rPr lang="cs-CZ" b="1" dirty="0"/>
              <a:t>Představení SP </a:t>
            </a:r>
            <a:r>
              <a:rPr lang="cs-CZ" dirty="0"/>
              <a:t>(vysvětlení toho, co pracovnice dělá, s kým a proč pracuje, atd.)</a:t>
            </a:r>
          </a:p>
          <a:p>
            <a:r>
              <a:rPr lang="cs-CZ" b="1" dirty="0"/>
              <a:t>Co se může stát s dnešním rozhovorem?</a:t>
            </a:r>
            <a:r>
              <a:rPr lang="cs-CZ" dirty="0"/>
              <a:t> (SP MCOL vyjasňuje, které informace se dostanou k rodičům, nebo </a:t>
            </a:r>
            <a:r>
              <a:rPr lang="cs-CZ" dirty="0" err="1"/>
              <a:t>OSPODu</a:t>
            </a:r>
            <a:r>
              <a:rPr lang="cs-CZ" dirty="0"/>
              <a:t> či soudu, aby jim pomohly, jak se případně rozhodnout v dané situaci)</a:t>
            </a:r>
            <a:endParaRPr lang="cs-CZ" b="1" dirty="0"/>
          </a:p>
          <a:p>
            <a:r>
              <a:rPr lang="cs-CZ" b="1" dirty="0"/>
              <a:t>Mapování aktuální nálady dítěte </a:t>
            </a:r>
            <a:r>
              <a:rPr lang="cs-CZ" dirty="0"/>
              <a:t>– práce se smajlíky, kartami emocí, teploměr, atd.)</a:t>
            </a:r>
          </a:p>
          <a:p>
            <a:r>
              <a:rPr lang="cs-CZ" b="1" dirty="0"/>
              <a:t>Mapování rodinné situace -</a:t>
            </a:r>
            <a:r>
              <a:rPr lang="cs-CZ" dirty="0"/>
              <a:t> vazeb mezi členy, co se dítěti líbí na členech rodiny, zda-</a:t>
            </a:r>
            <a:r>
              <a:rPr lang="cs-CZ" dirty="0" err="1"/>
              <a:t>li</a:t>
            </a:r>
            <a:r>
              <a:rPr lang="cs-CZ" dirty="0"/>
              <a:t> je něco, co by rády změnily, trávení volného času s rodiči, jak vnímá své 2 domovy, interakce mezi rodiči, noví partneři, atd.)</a:t>
            </a:r>
          </a:p>
        </p:txBody>
      </p:sp>
    </p:spTree>
    <p:extLst>
      <p:ext uri="{BB962C8B-B14F-4D97-AF65-F5344CB8AC3E}">
        <p14:creationId xmlns:p14="http://schemas.microsoft.com/office/powerpoint/2010/main" val="3097803008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354</TotalTime>
  <Words>1167</Words>
  <Application>Microsoft Office PowerPoint</Application>
  <PresentationFormat>Širokoúhlá obrazovka</PresentationFormat>
  <Paragraphs>129</Paragraphs>
  <Slides>18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Wingdings 3</vt:lpstr>
      <vt:lpstr>Stébla</vt:lpstr>
      <vt:lpstr>Acrobat Document</vt:lpstr>
      <vt:lpstr>Praxe Mediačního Centra Olomouc – hlas dítěte </vt:lpstr>
      <vt:lpstr>Pár čísel o MCOL ½ </vt:lpstr>
      <vt:lpstr>Pár čísel o MCOL 2/2  </vt:lpstr>
      <vt:lpstr>Postup práce v MCOL</vt:lpstr>
      <vt:lpstr>Rodiče kontaktují MCOL</vt:lpstr>
      <vt:lpstr>Předmediační schůzka s každým rodičem zvlášť</vt:lpstr>
      <vt:lpstr>Rozhovor s dítětem – základy </vt:lpstr>
      <vt:lpstr>Rozhovor s dítětem - smysl</vt:lpstr>
      <vt:lpstr>Rozhovor s dítětem – struktura  1/2 </vt:lpstr>
      <vt:lpstr>Rozhovor s dítětem – struktura  2/2</vt:lpstr>
      <vt:lpstr>Rozhovor s dítětem</vt:lpstr>
      <vt:lpstr>Rozhovor s dítětem – závěr </vt:lpstr>
      <vt:lpstr>Rozhovor s dítětem – chceš do mediace?</vt:lpstr>
      <vt:lpstr>Rozhovor s dítětem – pokračování? </vt:lpstr>
      <vt:lpstr>1. Mediace rodičů</vt:lpstr>
      <vt:lpstr>Mediace s dítětem</vt:lpstr>
      <vt:lpstr>Zpráva z Mediačního Centra Olomouc </vt:lpstr>
      <vt:lpstr>Děkuji za pozornost.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Praxe Mediačního centra Olomouc – hlas dítěte</dc:title>
  <dc:creator>Ondřej Toth</dc:creator>
  <cp:lastModifiedBy>totho</cp:lastModifiedBy>
  <cp:revision>56</cp:revision>
  <cp:lastPrinted>2018-09-19T10:22:49Z</cp:lastPrinted>
  <dcterms:created xsi:type="dcterms:W3CDTF">2018-04-16T19:57:14Z</dcterms:created>
  <dcterms:modified xsi:type="dcterms:W3CDTF">2018-09-19T11:39:37Z</dcterms:modified>
</cp:coreProperties>
</file>