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6" r:id="rId2"/>
    <p:sldId id="408" r:id="rId3"/>
    <p:sldId id="418" r:id="rId4"/>
    <p:sldId id="421" r:id="rId5"/>
    <p:sldId id="422" r:id="rId6"/>
    <p:sldId id="424" r:id="rId7"/>
    <p:sldId id="425" r:id="rId8"/>
    <p:sldId id="433" r:id="rId9"/>
    <p:sldId id="426" r:id="rId10"/>
    <p:sldId id="427" r:id="rId11"/>
    <p:sldId id="428" r:id="rId12"/>
    <p:sldId id="432" r:id="rId13"/>
    <p:sldId id="430" r:id="rId14"/>
    <p:sldId id="429" r:id="rId15"/>
    <p:sldId id="431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te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8932" autoAdjust="0"/>
  </p:normalViewPr>
  <p:slideViewPr>
    <p:cSldViewPr>
      <p:cViewPr>
        <p:scale>
          <a:sx n="76" d="100"/>
          <a:sy n="76" d="100"/>
        </p:scale>
        <p:origin x="-96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B75303-636E-4539-98F0-82F59531AA99}" type="datetimeFigureOut">
              <a:rPr lang="cs-CZ"/>
              <a:pPr>
                <a:defRPr/>
              </a:pPr>
              <a:t>18. 10. 2017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62522D-8180-47E8-9D5C-610136D701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586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1AC889-1625-438C-82ED-62737F8803B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15E388-C3A1-4736-A954-AD5BD5696BE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15E388-C3A1-4736-A954-AD5BD5696BE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15E388-C3A1-4736-A954-AD5BD5696BE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740D-C7F0-4850-9C4F-45053F987FC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0ECAF-0A67-455E-9681-02C87B5DD9DC}" type="datetimeFigureOut">
              <a:rPr lang="cs-CZ"/>
              <a:pPr>
                <a:defRPr/>
              </a:pPr>
              <a:t>18. 10. 2017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9B57-2A0B-49F1-857C-897E18C4AE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4580-C8EA-4047-B205-BC62D0E8865B}" type="datetimeFigureOut">
              <a:rPr lang="cs-CZ"/>
              <a:pPr>
                <a:defRPr/>
              </a:pPr>
              <a:t>18. 10. 2017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BE51-7799-4648-9FF9-9CF988A76A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66EF0-E9BC-4B8B-A4FE-4276686CDE0C}" type="datetimeFigureOut">
              <a:rPr lang="cs-CZ"/>
              <a:pPr>
                <a:defRPr/>
              </a:pPr>
              <a:t>18. 10. 2017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7E4D-17E5-4C09-AABA-2FD468B31C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C357-33E8-43BC-BBF5-F72F0E406231}" type="datetimeFigureOut">
              <a:rPr lang="cs-CZ"/>
              <a:pPr>
                <a:defRPr/>
              </a:pPr>
              <a:t>18. 10. 2017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7718-BFB8-4084-9844-66D0A8F234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FE5A-BB00-485C-B34A-DEA1086DD481}" type="datetimeFigureOut">
              <a:rPr lang="cs-CZ"/>
              <a:pPr>
                <a:defRPr/>
              </a:pPr>
              <a:t>18. 10. 2017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EAC0-3420-403A-B4EA-7AFDF8304E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D294-0A8D-49DF-BAA6-E017332583A2}" type="datetimeFigureOut">
              <a:rPr lang="cs-CZ"/>
              <a:pPr>
                <a:defRPr/>
              </a:pPr>
              <a:t>18. 10. 2017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3ED9-6779-42E5-97B4-B22EFE2F9A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D01D2-3146-470E-94ED-A6D39477DE6F}" type="datetimeFigureOut">
              <a:rPr lang="cs-CZ"/>
              <a:pPr>
                <a:defRPr/>
              </a:pPr>
              <a:t>18. 10. 2017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C0B47-C2C6-4503-B634-3271BB751D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1D658-A65D-47E5-B426-860BE209BA7A}" type="datetimeFigureOut">
              <a:rPr lang="cs-CZ"/>
              <a:pPr>
                <a:defRPr/>
              </a:pPr>
              <a:t>18. 10. 2017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BD80F-66B3-4803-B283-0FC7F01A0C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191-4086-4882-AF5F-2252AACB9D94}" type="datetimeFigureOut">
              <a:rPr lang="cs-CZ"/>
              <a:pPr>
                <a:defRPr/>
              </a:pPr>
              <a:t>18. 10. 2017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6F204-E323-4E39-AE66-8D2CE777FF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D6E5-8720-4B1E-B449-190FF1AF127F}" type="datetimeFigureOut">
              <a:rPr lang="cs-CZ"/>
              <a:pPr>
                <a:defRPr/>
              </a:pPr>
              <a:t>18. 10. 2017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F78F-3B1C-42F5-BB83-35269EAFED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A544-D0BC-4E4B-A43F-F4A2CC607D20}" type="datetimeFigureOut">
              <a:rPr lang="cs-CZ"/>
              <a:pPr>
                <a:defRPr/>
              </a:pPr>
              <a:t>18. 10. 2017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C4EB0-3FF3-4E38-A804-69B6FB1F17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A4A344-6B00-4B7D-A43F-3E3112F064A2}" type="datetimeFigureOut">
              <a:rPr lang="cs-CZ"/>
              <a:pPr>
                <a:defRPr/>
              </a:pPr>
              <a:t>18. 10. 2017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948CAA-D2FE-4115-93FC-2D8D4AD047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faiferlikova@totemplzen.c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49596" y="3003049"/>
            <a:ext cx="280799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/>
              <a:t>1999 – </a:t>
            </a:r>
            <a:r>
              <a:rPr lang="cs-CZ" sz="4000" dirty="0" smtClean="0"/>
              <a:t>2017</a:t>
            </a:r>
            <a:endParaRPr lang="cs-CZ" sz="4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62068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4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8808" y="1354041"/>
            <a:ext cx="75608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Posláním TOTEM,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z.s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je vytvářet pozitivní a funkční mezilidské vztahy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jak v rámci rodiny, tak v širším kontextu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občanské společnosti</a:t>
            </a:r>
            <a:endParaRPr lang="cs-CZ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Nadpis 5"/>
          <p:cNvSpPr>
            <a:spLocks noGrp="1"/>
          </p:cNvSpPr>
          <p:nvPr>
            <p:ph type="ctrTitle"/>
          </p:nvPr>
        </p:nvSpPr>
        <p:spPr>
          <a:xfrm>
            <a:off x="588169" y="224355"/>
            <a:ext cx="7772400" cy="11884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3200" b="1" dirty="0" smtClean="0"/>
              <a:t>Mezigenerační s dobrovolnické centrum TOTEM, </a:t>
            </a:r>
            <a:r>
              <a:rPr lang="cs-CZ" sz="3200" b="1" dirty="0" err="1" smtClean="0"/>
              <a:t>z.s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59229" y="5479204"/>
            <a:ext cx="4145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Bc. Vlasta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Faiferlíková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18.10.2017 Olomouc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4. ročník konference k rodinné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politice</a:t>
            </a:r>
            <a:endParaRPr lang="cs-CZ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„Mezigenerační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vztahy a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mezigenerační soužití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“</a:t>
            </a:r>
            <a:endParaRPr lang="cs-CZ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77" y="2420888"/>
            <a:ext cx="4142207" cy="2851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70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984776" cy="8248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2400" dirty="0"/>
              <a:t>Projekt SOUSEDÉ </a:t>
            </a:r>
            <a:r>
              <a:rPr lang="cs-CZ" sz="2400" dirty="0" smtClean="0"/>
              <a:t>plus®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Proč???</a:t>
            </a:r>
            <a:endParaRPr lang="cs-CZ" sz="2400" dirty="0"/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-34925" y="2084388"/>
          <a:ext cx="5881688" cy="32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4" imgW="5883150" imgH="3286029" progId="Excel.Chart.8">
                  <p:embed/>
                </p:oleObj>
              </mc:Choice>
              <mc:Fallback>
                <p:oleObj r:id="rId4" imgW="5883150" imgH="3286029" progId="Excel.Chart.8">
                  <p:embed/>
                  <p:pic>
                    <p:nvPicPr>
                      <p:cNvPr id="0" name="Graf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925" y="2084388"/>
                        <a:ext cx="5881688" cy="328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/>
          </p:cNvGraphicFramePr>
          <p:nvPr/>
        </p:nvGraphicFramePr>
        <p:xfrm>
          <a:off x="5600700" y="1865313"/>
          <a:ext cx="3281363" cy="319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r:id="rId7" imgW="3279932" imgH="3200677" progId="Excel.Chart.8">
                  <p:embed/>
                </p:oleObj>
              </mc:Choice>
              <mc:Fallback>
                <p:oleObj r:id="rId7" imgW="3279932" imgH="3200677" progId="Excel.Chart.8">
                  <p:embed/>
                  <p:pic>
                    <p:nvPicPr>
                      <p:cNvPr id="0" name="Graf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1865313"/>
                        <a:ext cx="3281363" cy="319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8"/>
          <p:cNvSpPr txBox="1">
            <a:spLocks noChangeArrowheads="1"/>
          </p:cNvSpPr>
          <p:nvPr/>
        </p:nvSpPr>
        <p:spPr bwMode="auto">
          <a:xfrm>
            <a:off x="2700338" y="1557338"/>
            <a:ext cx="352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KVALITA ŽIVOTA</a:t>
            </a:r>
          </a:p>
        </p:txBody>
      </p:sp>
    </p:spTree>
    <p:extLst>
      <p:ext uri="{BB962C8B-B14F-4D97-AF65-F5344CB8AC3E}">
        <p14:creationId xmlns:p14="http://schemas.microsoft.com/office/powerpoint/2010/main" val="3581348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984776" cy="8248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2400" dirty="0"/>
              <a:t>Projekt SOUSEDÉ </a:t>
            </a:r>
            <a:r>
              <a:rPr lang="cs-CZ" sz="2400" dirty="0" smtClean="0"/>
              <a:t>plus®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Proč???</a:t>
            </a:r>
            <a:endParaRPr lang="cs-CZ" sz="2400" dirty="0"/>
          </a:p>
        </p:txBody>
      </p:sp>
      <p:sp>
        <p:nvSpPr>
          <p:cNvPr id="3" name="TextovéPole 1"/>
          <p:cNvSpPr txBox="1">
            <a:spLocks noChangeArrowheads="1"/>
          </p:cNvSpPr>
          <p:nvPr/>
        </p:nvSpPr>
        <p:spPr bwMode="auto">
          <a:xfrm>
            <a:off x="466725" y="1798638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POMOC A PODPORA SENIORŮM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4450" y="2492896"/>
            <a:ext cx="1225550" cy="7080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/>
              <a:t>ANO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365275" y="2492895"/>
            <a:ext cx="1223963" cy="708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/>
              <a:t>NE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3429000"/>
            <a:ext cx="453707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v případě mimořádných událostí mobilizace rodiny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síť institucionální péče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(LDN, DS, stacionáře)</a:t>
            </a:r>
          </a:p>
        </p:txBody>
      </p:sp>
      <p:sp>
        <p:nvSpPr>
          <p:cNvPr id="8" name="TextovéPole 10"/>
          <p:cNvSpPr txBox="1">
            <a:spLocks noChangeArrowheads="1"/>
          </p:cNvSpPr>
          <p:nvPr/>
        </p:nvSpPr>
        <p:spPr bwMode="auto">
          <a:xfrm>
            <a:off x="4997450" y="3527425"/>
            <a:ext cx="396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běžný každodenní život</a:t>
            </a:r>
          </a:p>
        </p:txBody>
      </p:sp>
    </p:spTree>
    <p:extLst>
      <p:ext uri="{BB962C8B-B14F-4D97-AF65-F5344CB8AC3E}">
        <p14:creationId xmlns:p14="http://schemas.microsoft.com/office/powerpoint/2010/main" val="3257834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822575"/>
            <a:ext cx="179952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RODINA,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PŘIROZENÉ </a:t>
            </a:r>
            <a:r>
              <a:rPr lang="cs-CZ" b="1" dirty="0" smtClean="0"/>
              <a:t>PROSTŘEDÍ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SOBĚSTAČNOST</a:t>
            </a:r>
            <a:endParaRPr lang="cs-CZ" b="1" dirty="0"/>
          </a:p>
        </p:txBody>
      </p:sp>
      <p:sp>
        <p:nvSpPr>
          <p:cNvPr id="4" name="Šipka doprava 3"/>
          <p:cNvSpPr/>
          <p:nvPr/>
        </p:nvSpPr>
        <p:spPr>
          <a:xfrm>
            <a:off x="2226490" y="2330798"/>
            <a:ext cx="4824413" cy="201612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TextovéPole 11"/>
          <p:cNvSpPr txBox="1">
            <a:spLocks noChangeArrowheads="1"/>
          </p:cNvSpPr>
          <p:nvPr/>
        </p:nvSpPr>
        <p:spPr bwMode="auto">
          <a:xfrm>
            <a:off x="2261120" y="2942129"/>
            <a:ext cx="37830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dirty="0">
                <a:latin typeface="Calibri" pitchFamily="34" charset="0"/>
              </a:rPr>
              <a:t>Z</a:t>
            </a:r>
            <a:r>
              <a:rPr lang="cs-CZ" dirty="0">
                <a:latin typeface="Calibri" pitchFamily="34" charset="0"/>
              </a:rPr>
              <a:t>   Á   </a:t>
            </a:r>
            <a:r>
              <a:rPr lang="cs-CZ" sz="2400" dirty="0">
                <a:latin typeface="Calibri" pitchFamily="34" charset="0"/>
              </a:rPr>
              <a:t>V </a:t>
            </a:r>
            <a:r>
              <a:rPr lang="cs-CZ" dirty="0">
                <a:latin typeface="Calibri" pitchFamily="34" charset="0"/>
              </a:rPr>
              <a:t>  </a:t>
            </a:r>
            <a:r>
              <a:rPr lang="cs-CZ" sz="2800" dirty="0">
                <a:latin typeface="Calibri" pitchFamily="34" charset="0"/>
              </a:rPr>
              <a:t>I  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sz="3200" b="1" dirty="0">
                <a:latin typeface="Calibri" pitchFamily="34" charset="0"/>
              </a:rPr>
              <a:t>S</a:t>
            </a:r>
            <a:r>
              <a:rPr lang="cs-CZ" sz="2800" b="1" dirty="0">
                <a:latin typeface="Calibri" pitchFamily="34" charset="0"/>
              </a:rPr>
              <a:t> </a:t>
            </a:r>
            <a:r>
              <a:rPr lang="cs-CZ" b="1" dirty="0">
                <a:latin typeface="Calibri" pitchFamily="34" charset="0"/>
              </a:rPr>
              <a:t>  </a:t>
            </a:r>
            <a:r>
              <a:rPr lang="cs-CZ" sz="4000" b="1" dirty="0">
                <a:latin typeface="Calibri" pitchFamily="34" charset="0"/>
              </a:rPr>
              <a:t>L</a:t>
            </a:r>
            <a:r>
              <a:rPr lang="cs-CZ" b="1" dirty="0">
                <a:latin typeface="Calibri" pitchFamily="34" charset="0"/>
              </a:rPr>
              <a:t>   </a:t>
            </a:r>
            <a:r>
              <a:rPr lang="cs-CZ" sz="4400" b="1" dirty="0">
                <a:latin typeface="Calibri" pitchFamily="34" charset="0"/>
              </a:rPr>
              <a:t>O</a:t>
            </a:r>
            <a:r>
              <a:rPr lang="cs-CZ" b="1" dirty="0">
                <a:latin typeface="Calibri" pitchFamily="34" charset="0"/>
              </a:rPr>
              <a:t>   </a:t>
            </a:r>
            <a:r>
              <a:rPr lang="cs-CZ" sz="4800" b="1" dirty="0">
                <a:latin typeface="Calibri" pitchFamily="34" charset="0"/>
              </a:rPr>
              <a:t>S</a:t>
            </a:r>
            <a:r>
              <a:rPr lang="cs-CZ" b="1" dirty="0">
                <a:latin typeface="Calibri" pitchFamily="34" charset="0"/>
              </a:rPr>
              <a:t>  </a:t>
            </a:r>
            <a:r>
              <a:rPr lang="cs-CZ" sz="4000" b="1" dirty="0">
                <a:latin typeface="Calibri" pitchFamily="34" charset="0"/>
              </a:rPr>
              <a:t> </a:t>
            </a:r>
            <a:r>
              <a:rPr lang="cs-CZ" sz="5400" b="1" dirty="0">
                <a:latin typeface="Calibri" pitchFamily="34" charset="0"/>
              </a:rPr>
              <a:t>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164388" y="2924175"/>
            <a:ext cx="165576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RODINA,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INSTITUCE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POTŘEBA PÉČE</a:t>
            </a:r>
            <a:endParaRPr lang="cs-CZ" b="1" dirty="0"/>
          </a:p>
        </p:txBody>
      </p:sp>
      <p:sp>
        <p:nvSpPr>
          <p:cNvPr id="7" name="Ovál 6"/>
          <p:cNvSpPr/>
          <p:nvPr/>
        </p:nvSpPr>
        <p:spPr>
          <a:xfrm>
            <a:off x="2211349" y="3661916"/>
            <a:ext cx="2665413" cy="13700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85165" y="4162772"/>
            <a:ext cx="2035175" cy="368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SOUSEDÉ  plus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32363" y="4652963"/>
            <a:ext cx="37544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Faktory ovlivňující závislost: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</a:rPr>
              <a:t>Osamělost, změna životních rituálů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</a:rPr>
              <a:t>Ztráta smyslu života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</a:rPr>
              <a:t>Ztráta fyzické a duševní kondice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259632" y="404664"/>
            <a:ext cx="6984776" cy="8248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/>
              <a:t>Projekt SOUSEDÉ plus®</a:t>
            </a:r>
            <a:br>
              <a:rPr lang="cs-CZ" sz="2400" b="1" dirty="0" smtClean="0"/>
            </a:br>
            <a:r>
              <a:rPr lang="cs-CZ" sz="2400" b="1" dirty="0" smtClean="0"/>
              <a:t>Proč???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177530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6552728" cy="442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1259632" y="155914"/>
            <a:ext cx="6984776" cy="8248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/>
              <a:t>Kde už můžete najít </a:t>
            </a:r>
            <a:r>
              <a:rPr lang="cs-CZ" sz="2400" b="1" dirty="0" err="1" smtClean="0"/>
              <a:t>SOUSEDy</a:t>
            </a:r>
            <a:r>
              <a:rPr lang="cs-CZ" sz="2400" b="1" dirty="0" smtClean="0"/>
              <a:t> </a:t>
            </a:r>
            <a:r>
              <a:rPr lang="cs-CZ" sz="2400" b="1" dirty="0"/>
              <a:t>plus</a:t>
            </a:r>
            <a:r>
              <a:rPr lang="cs-CZ" sz="2400" b="1" dirty="0" smtClean="0"/>
              <a:t>® ???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17324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09951" y="1484784"/>
            <a:ext cx="381642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Evropská síť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</a:rPr>
              <a:t>Zeitbank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 55+</a:t>
            </a:r>
          </a:p>
          <a:p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</a:rPr>
              <a:t>2014 – Plzeň (ČR)</a:t>
            </a: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</a:rPr>
              <a:t>2015 –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</a:rPr>
              <a:t>Freiburg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</a:rPr>
              <a:t> (GE),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</a:rPr>
              <a:t>Heiligkreuztal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</a:rPr>
              <a:t>2016 – Norimberk (GE)</a:t>
            </a: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</a:rPr>
              <a:t>2017 Plzeň</a:t>
            </a:r>
          </a:p>
          <a:p>
            <a:endParaRPr lang="cs-CZ" sz="16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</a:rPr>
              <a:t>Síť SOUSEDÉ plus® v rámci ČR</a:t>
            </a:r>
            <a:endParaRPr lang="cs-CZ" sz="16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</a:rPr>
              <a:t>16. – 17.11.2016 - I. celostátní setkání </a:t>
            </a: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</a:rPr>
              <a:t>SOUSEDÉ plus® v ČR</a:t>
            </a:r>
            <a:endParaRPr lang="cs-CZ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3" descr="C:\Vlasta\Desktop\Fotky TOTEM - RDC\Fotky 2014\10_setkání ZB 55+ v Plzni\SAM_5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98" y="1919488"/>
            <a:ext cx="2045129" cy="136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42" y="1919488"/>
            <a:ext cx="2016610" cy="1361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10" y="3284984"/>
            <a:ext cx="4217194" cy="2513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259632" y="404664"/>
            <a:ext cx="6984776" cy="8248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/>
              <a:t>Sdílení zkušeností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79374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5800" y="476673"/>
            <a:ext cx="7772400" cy="8640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b="1" dirty="0" smtClean="0">
                <a:solidFill>
                  <a:schemeClr val="bg1"/>
                </a:solidFill>
              </a:rPr>
              <a:t>Prostor pro vaše otázky …</a:t>
            </a:r>
            <a:endParaRPr lang="cs-CZ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1371600" y="3140968"/>
            <a:ext cx="6400800" cy="27363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b="1" dirty="0" smtClean="0">
                <a:solidFill>
                  <a:srgbClr val="9BBB59">
                    <a:lumMod val="50000"/>
                  </a:srgbClr>
                </a:solidFill>
              </a:rPr>
              <a:t>Bc. Vlastimila </a:t>
            </a:r>
            <a:r>
              <a:rPr lang="cs-CZ" sz="1800" b="1" dirty="0" err="1" smtClean="0">
                <a:solidFill>
                  <a:srgbClr val="9BBB59">
                    <a:lumMod val="50000"/>
                  </a:srgbClr>
                </a:solidFill>
              </a:rPr>
              <a:t>Faiferlíková</a:t>
            </a:r>
            <a:endParaRPr lang="cs-CZ" sz="1800" b="1" dirty="0" smtClean="0">
              <a:solidFill>
                <a:srgbClr val="9BBB59">
                  <a:lumMod val="50000"/>
                </a:srgbClr>
              </a:solidFill>
            </a:endParaRPr>
          </a:p>
          <a:p>
            <a:pPr marL="0" indent="0" algn="r">
              <a:buNone/>
            </a:pPr>
            <a:r>
              <a:rPr lang="cs-CZ" sz="1800" b="1" dirty="0" smtClean="0">
                <a:solidFill>
                  <a:srgbClr val="9BBB59">
                    <a:lumMod val="50000"/>
                  </a:srgbClr>
                </a:solidFill>
              </a:rPr>
              <a:t>ředitelka TOTEM, </a:t>
            </a:r>
            <a:r>
              <a:rPr lang="cs-CZ" sz="1800" b="1" dirty="0" err="1" smtClean="0">
                <a:solidFill>
                  <a:srgbClr val="9BBB59">
                    <a:lumMod val="50000"/>
                  </a:srgbClr>
                </a:solidFill>
              </a:rPr>
              <a:t>z.s</a:t>
            </a:r>
            <a:r>
              <a:rPr lang="cs-CZ" sz="1800" b="1" dirty="0" smtClean="0">
                <a:solidFill>
                  <a:srgbClr val="9BBB59">
                    <a:lumMod val="50000"/>
                  </a:srgbClr>
                </a:solidFill>
              </a:rPr>
              <a:t>.</a:t>
            </a:r>
          </a:p>
          <a:p>
            <a:pPr marL="0" indent="0" algn="r">
              <a:buNone/>
            </a:pPr>
            <a:r>
              <a:rPr lang="cs-CZ" sz="1800" b="1" dirty="0" smtClean="0">
                <a:solidFill>
                  <a:srgbClr val="9BBB59">
                    <a:lumMod val="50000"/>
                  </a:srgbClr>
                </a:solidFill>
              </a:rPr>
              <a:t>koordinace dobrovolnických projektů</a:t>
            </a:r>
          </a:p>
          <a:p>
            <a:pPr marL="0" indent="0" algn="r">
              <a:buNone/>
            </a:pPr>
            <a:r>
              <a:rPr lang="cs-CZ" sz="1800" b="1" dirty="0" smtClean="0">
                <a:solidFill>
                  <a:srgbClr val="9BBB59">
                    <a:lumMod val="50000"/>
                  </a:srgbClr>
                </a:solidFill>
                <a:hlinkClick r:id="rId2"/>
              </a:rPr>
              <a:t>faiferlikova@totemplzen.cz</a:t>
            </a:r>
            <a:endParaRPr lang="cs-CZ" sz="1800" b="1" dirty="0" smtClean="0">
              <a:solidFill>
                <a:srgbClr val="9BBB59">
                  <a:lumMod val="50000"/>
                </a:srgbClr>
              </a:solidFill>
            </a:endParaRPr>
          </a:p>
          <a:p>
            <a:pPr marL="0" indent="0" algn="r">
              <a:buNone/>
            </a:pPr>
            <a:r>
              <a:rPr lang="cs-CZ" sz="1800" b="1" dirty="0" smtClean="0">
                <a:solidFill>
                  <a:srgbClr val="9BBB59">
                    <a:lumMod val="50000"/>
                  </a:srgbClr>
                </a:solidFill>
              </a:rPr>
              <a:t>Tel.: 736 489 755</a:t>
            </a:r>
          </a:p>
          <a:p>
            <a:pPr algn="r"/>
            <a:endParaRPr lang="cs-CZ" sz="1800" b="1" dirty="0" smtClean="0">
              <a:solidFill>
                <a:srgbClr val="9BBB59">
                  <a:lumMod val="50000"/>
                </a:srgbClr>
              </a:solidFill>
            </a:endParaRPr>
          </a:p>
          <a:p>
            <a:pPr algn="r"/>
            <a:endParaRPr lang="cs-CZ" sz="1800" b="1" dirty="0" smtClean="0">
              <a:solidFill>
                <a:srgbClr val="9BBB59">
                  <a:lumMod val="50000"/>
                </a:srgbClr>
              </a:solidFill>
            </a:endParaRPr>
          </a:p>
          <a:p>
            <a:pPr marL="0" indent="0" algn="r">
              <a:buNone/>
            </a:pPr>
            <a:r>
              <a:rPr lang="cs-CZ" sz="2400" b="1" dirty="0" smtClean="0">
                <a:solidFill>
                  <a:srgbClr val="9BBB59">
                    <a:lumMod val="50000"/>
                  </a:srgbClr>
                </a:solidFill>
              </a:rPr>
              <a:t>Více informací: </a:t>
            </a:r>
          </a:p>
          <a:p>
            <a:pPr marL="0" indent="0" algn="r">
              <a:buNone/>
            </a:pPr>
            <a:r>
              <a:rPr lang="cs-CZ" sz="2400" b="1" dirty="0" smtClean="0">
                <a:solidFill>
                  <a:srgbClr val="9BBB59">
                    <a:lumMod val="50000"/>
                  </a:srgbClr>
                </a:solidFill>
              </a:rPr>
              <a:t>www.sousede-plus.cz</a:t>
            </a:r>
            <a:endParaRPr lang="cs-CZ" sz="2400" b="1" dirty="0">
              <a:solidFill>
                <a:srgbClr val="9BBB59">
                  <a:lumMod val="50000"/>
                </a:srgbClr>
              </a:solidFill>
            </a:endParaRPr>
          </a:p>
          <a:p>
            <a:pPr marL="0" indent="0" algn="r">
              <a:buNone/>
            </a:pPr>
            <a:r>
              <a:rPr lang="cs-CZ" sz="2400" b="1" dirty="0" smtClean="0">
                <a:solidFill>
                  <a:srgbClr val="9BBB59">
                    <a:lumMod val="50000"/>
                  </a:srgbClr>
                </a:solidFill>
              </a:rPr>
              <a:t>www.totemplzen.cz</a:t>
            </a:r>
          </a:p>
          <a:p>
            <a:pPr>
              <a:lnSpc>
                <a:spcPct val="80000"/>
              </a:lnSpc>
            </a:pPr>
            <a:endParaRPr lang="cs-CZ" sz="3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528392" cy="264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835696" y="1988840"/>
            <a:ext cx="5544616" cy="5232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0606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ctrTitle"/>
          </p:nvPr>
        </p:nvSpPr>
        <p:spPr>
          <a:xfrm>
            <a:off x="0" y="188913"/>
            <a:ext cx="9144000" cy="1484312"/>
          </a:xfrm>
        </p:spPr>
        <p:txBody>
          <a:bodyPr/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endParaRPr lang="cs-CZ" sz="6000" dirty="0" smtClean="0"/>
          </a:p>
        </p:txBody>
      </p:sp>
      <p:sp>
        <p:nvSpPr>
          <p:cNvPr id="2" name="TextovéPole 1"/>
          <p:cNvSpPr txBox="1">
            <a:spLocks noChangeAspect="1"/>
          </p:cNvSpPr>
          <p:nvPr/>
        </p:nvSpPr>
        <p:spPr>
          <a:xfrm>
            <a:off x="683568" y="260648"/>
            <a:ext cx="8012110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DLOUHODOBÉ CÍLE A LINIE ČINNOSTI TOTEM, </a:t>
            </a:r>
            <a:r>
              <a:rPr lang="cs-CZ" sz="2800" b="1" dirty="0" err="1" smtClean="0">
                <a:solidFill>
                  <a:schemeClr val="bg1"/>
                </a:solidFill>
              </a:rPr>
              <a:t>z.s</a:t>
            </a:r>
            <a:endParaRPr lang="cs-CZ" sz="28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46806" y="1628800"/>
            <a:ext cx="78488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Pomoc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dětem a jejich rodinám v řešení  obtížných životních situací</a:t>
            </a:r>
            <a:endParaRPr lang="cs-CZ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Zapojování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seniorů do společenského života, rozvoj jejich duševních a fyzických sil, podpora sebedůvěry a hodnoty života, pomoc při orientaci v rychle se měnící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společnosti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Rozvoj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dobrovolnictví v plzeňském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regionu</a:t>
            </a: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Podpora mezigeneračních vztahů a soužití všech generací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lvl="0"/>
            <a:endParaRPr lang="cs-CZ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759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ctrTitle"/>
          </p:nvPr>
        </p:nvSpPr>
        <p:spPr>
          <a:xfrm>
            <a:off x="0" y="188913"/>
            <a:ext cx="9144000" cy="1484312"/>
          </a:xfrm>
        </p:spPr>
        <p:txBody>
          <a:bodyPr/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endParaRPr lang="cs-CZ" sz="6000" dirty="0" smtClean="0"/>
          </a:p>
        </p:txBody>
      </p:sp>
      <p:sp>
        <p:nvSpPr>
          <p:cNvPr id="2" name="TextovéPole 1"/>
          <p:cNvSpPr txBox="1">
            <a:spLocks noChangeAspect="1"/>
          </p:cNvSpPr>
          <p:nvPr/>
        </p:nvSpPr>
        <p:spPr>
          <a:xfrm>
            <a:off x="395536" y="307975"/>
            <a:ext cx="820891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endParaRPr lang="cs-CZ" sz="2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cs-CZ" sz="2800" b="1" dirty="0" smtClean="0"/>
              <a:t>SOUČASNÉ SMĚŘOVÁNÍ TOTEM, </a:t>
            </a:r>
            <a:r>
              <a:rPr lang="cs-CZ" sz="2800" b="1" dirty="0" err="1" smtClean="0"/>
              <a:t>z.s</a:t>
            </a:r>
            <a:r>
              <a:rPr lang="cs-CZ" sz="2800" b="1" dirty="0" smtClean="0"/>
              <a:t>.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835596"/>
            <a:ext cx="7200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Podpora platforem pro komplexní řešení problematiky postavení seniorů v současné společnosti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Propojování seniorských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aktivit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 dobrovolnictví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Podpora mezigeneračního 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soužívání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257" y="11205864"/>
            <a:ext cx="3731156" cy="232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39861"/>
            <a:ext cx="3730625" cy="2328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470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80561" y="1772815"/>
            <a:ext cx="7848872" cy="43088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SAS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pro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seniory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-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494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seniorů / 58 skupin v pravidelné činnosti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SAS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pro rodiny s dětmi –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29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podpořených dětí,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34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zapojených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dobrovolníků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Počet aktivních dobrovolníků 306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 toho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121 seniorů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</a:t>
            </a:r>
            <a:r>
              <a:rPr lang="de-DE" sz="20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ktivity</a:t>
            </a:r>
            <a:r>
              <a:rPr lang="de-DE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pro </a:t>
            </a:r>
            <a:r>
              <a:rPr lang="de-DE" sz="20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veřejnost</a:t>
            </a:r>
            <a:r>
              <a:rPr lang="de-DE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- 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529 klientů/  66 skupin v pravidelné činnosti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KROMĚ PRAVIDELNÉ ČINNOSTI –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306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JEDNORÁZOVÝCH AKCÍ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Mezigenerační projekty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Mezigenerační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zahrada</a:t>
            </a:r>
            <a:r>
              <a:rPr lang="cs-CZ" sz="2000" b="1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cs-CZ" sz="20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FotoDialog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Náhradní babička,</a:t>
            </a:r>
          </a:p>
          <a:p>
            <a:pPr lvl="0"/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</a:p>
          <a:p>
            <a:pPr lvl="0"/>
            <a:r>
              <a:rPr lang="cs-CZ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       SOUSEDÉ plus® </a:t>
            </a:r>
            <a:endParaRPr lang="cs-CZ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cs-CZ" dirty="0"/>
              <a:t> 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19" y="4757204"/>
            <a:ext cx="3662264" cy="206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Nadpis 1"/>
          <p:cNvSpPr>
            <a:spLocks noGrp="1"/>
          </p:cNvSpPr>
          <p:nvPr>
            <p:ph type="ctrTitle"/>
          </p:nvPr>
        </p:nvSpPr>
        <p:spPr>
          <a:xfrm>
            <a:off x="0" y="188913"/>
            <a:ext cx="9144000" cy="1484312"/>
          </a:xfrm>
        </p:spPr>
        <p:txBody>
          <a:bodyPr/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endParaRPr lang="cs-CZ" sz="6000" dirty="0" smtClean="0"/>
          </a:p>
        </p:txBody>
      </p:sp>
      <p:sp>
        <p:nvSpPr>
          <p:cNvPr id="2" name="TextovéPole 1"/>
          <p:cNvSpPr txBox="1">
            <a:spLocks noChangeAspect="1"/>
          </p:cNvSpPr>
          <p:nvPr/>
        </p:nvSpPr>
        <p:spPr>
          <a:xfrm>
            <a:off x="395536" y="307975"/>
            <a:ext cx="8208000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sz="2800" b="1" dirty="0" smtClean="0">
                <a:solidFill>
                  <a:schemeClr val="bg1"/>
                </a:solidFill>
              </a:rPr>
              <a:t>NĚKOLIK ČÍSEL Z VÝROČNÍ ZPRÁVY 2016</a:t>
            </a:r>
          </a:p>
          <a:p>
            <a:pPr algn="ctr">
              <a:spcAft>
                <a:spcPts val="500"/>
              </a:spcAft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87364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984776" cy="8248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2400" dirty="0"/>
              <a:t>Projekt SOUSEDÉ </a:t>
            </a:r>
            <a:r>
              <a:rPr lang="cs-CZ" sz="2400" dirty="0" smtClean="0"/>
              <a:t>plus®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„Já umím to a ty zas tohle”</a:t>
            </a:r>
          </a:p>
        </p:txBody>
      </p:sp>
      <p:pic>
        <p:nvPicPr>
          <p:cNvPr id="2050" name="Picture 2" descr="C:\Vlasta\Desktop\Sousedé - MPSV\2017\Portfolio a prezentační dokumenty\SOUSEDE PLUS Letaky kolobeh A3 nah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624736" cy="468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96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984776" cy="8248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2400" dirty="0"/>
              <a:t>Projekt SOUSEDÉ </a:t>
            </a:r>
            <a:r>
              <a:rPr lang="cs-CZ" sz="2400" dirty="0" smtClean="0"/>
              <a:t>plus®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„Já umím to a ty zas tohle</a:t>
            </a:r>
            <a:r>
              <a:rPr lang="cs-CZ" sz="2400" dirty="0" smtClean="0"/>
              <a:t>” přináší…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750" y="2060575"/>
            <a:ext cx="1368425" cy="4000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POMOC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750" y="3228975"/>
            <a:ext cx="1368425" cy="4000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PODPORU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750" y="4321541"/>
            <a:ext cx="1368425" cy="4000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ŠANCI</a:t>
            </a:r>
          </a:p>
        </p:txBody>
      </p:sp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2411414" y="1938338"/>
            <a:ext cx="568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516529"/>
                </a:solidFill>
                <a:latin typeface="Calibri" pitchFamily="34" charset="0"/>
              </a:rPr>
              <a:t>v obtížných situacích, </a:t>
            </a:r>
            <a:r>
              <a:rPr lang="cs-CZ" dirty="0">
                <a:solidFill>
                  <a:srgbClr val="516529"/>
                </a:solidFill>
                <a:latin typeface="Calibri" pitchFamily="34" charset="0"/>
              </a:rPr>
              <a:t>při snížené mobilitě, </a:t>
            </a:r>
            <a:r>
              <a:rPr lang="cs-CZ" dirty="0" smtClean="0">
                <a:solidFill>
                  <a:srgbClr val="516529"/>
                </a:solidFill>
                <a:latin typeface="Calibri" pitchFamily="34" charset="0"/>
              </a:rPr>
              <a:t>po lékařském </a:t>
            </a:r>
            <a:r>
              <a:rPr lang="cs-CZ" dirty="0">
                <a:solidFill>
                  <a:srgbClr val="516529"/>
                </a:solidFill>
                <a:latin typeface="Calibri" pitchFamily="34" charset="0"/>
              </a:rPr>
              <a:t>zákroku, při úbytku fyzických </a:t>
            </a:r>
            <a:r>
              <a:rPr lang="cs-CZ" dirty="0" smtClean="0">
                <a:solidFill>
                  <a:srgbClr val="516529"/>
                </a:solidFill>
                <a:latin typeface="Calibri" pitchFamily="34" charset="0"/>
              </a:rPr>
              <a:t>sil, …</a:t>
            </a:r>
            <a:endParaRPr lang="cs-CZ" dirty="0">
              <a:solidFill>
                <a:srgbClr val="516529"/>
              </a:solidFill>
              <a:latin typeface="Calibri" pitchFamily="34" charset="0"/>
            </a:endParaRPr>
          </a:p>
        </p:txBody>
      </p:sp>
      <p:sp>
        <p:nvSpPr>
          <p:cNvPr id="8" name="TextovéPole 10"/>
          <p:cNvSpPr txBox="1">
            <a:spLocks noChangeArrowheads="1"/>
          </p:cNvSpPr>
          <p:nvPr/>
        </p:nvSpPr>
        <p:spPr bwMode="auto">
          <a:xfrm>
            <a:off x="2411414" y="3228459"/>
            <a:ext cx="59770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proti osamělosti, izolaci, depresím,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obavám z budoucnosti, …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ovéPole 11"/>
          <p:cNvSpPr txBox="1">
            <a:spLocks noChangeArrowheads="1"/>
          </p:cNvSpPr>
          <p:nvPr/>
        </p:nvSpPr>
        <p:spPr bwMode="auto">
          <a:xfrm>
            <a:off x="2436813" y="4241800"/>
            <a:ext cx="5545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nebýt závislý, ale mít podporu; najít partnery pro sdílení; získat impulsy a nápady pro volný čas,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ZŮSTAT CO NEJDÉLE VE SVÉM PŘIROZENÉM PROSTŘEDÍ</a:t>
            </a:r>
          </a:p>
        </p:txBody>
      </p:sp>
    </p:spTree>
    <p:extLst>
      <p:ext uri="{BB962C8B-B14F-4D97-AF65-F5344CB8AC3E}">
        <p14:creationId xmlns:p14="http://schemas.microsoft.com/office/powerpoint/2010/main" val="4254674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984776" cy="8248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2400" dirty="0"/>
              <a:t>Projekt SOUSEDÉ </a:t>
            </a:r>
            <a:r>
              <a:rPr lang="cs-CZ" sz="2400" dirty="0" smtClean="0"/>
              <a:t>plus®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„Já umím to a ty zas tohle”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1963" y="1860550"/>
            <a:ext cx="116205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FORMA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71488" y="2646808"/>
            <a:ext cx="11636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PRINCIP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1488" y="3675063"/>
            <a:ext cx="11636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PLATBA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7200" y="4675188"/>
            <a:ext cx="11620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EVIDENCE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00299" y="1532955"/>
            <a:ext cx="1687513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/>
              <a:t>SPOLKY, KLUBY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403475" y="2477739"/>
            <a:ext cx="1684338" cy="7080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NABÍDKA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A POPTÁVKA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426493" y="3506063"/>
            <a:ext cx="1687513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/>
              <a:t>VÝMĚNA HODIN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00300" y="4505325"/>
            <a:ext cx="1739900" cy="6794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b="1" dirty="0"/>
              <a:t>ELEKTRONICKÝ SYSTÉM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1763713" y="204470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852613" y="2849322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1852613" y="3860006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1789113" y="484505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4355976" y="1860628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355976" y="280757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369003" y="3860006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4369003" y="4860131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4941888" y="1727200"/>
            <a:ext cx="374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registrované, strukturovaná pravidla, max. 100 členů</a:t>
            </a:r>
          </a:p>
        </p:txBody>
      </p:sp>
      <p:sp>
        <p:nvSpPr>
          <p:cNvPr id="21" name="TextovéPole 28"/>
          <p:cNvSpPr txBox="1">
            <a:spLocks noChangeArrowheads="1"/>
          </p:cNvSpPr>
          <p:nvPr/>
        </p:nvSpPr>
        <p:spPr bwMode="auto">
          <a:xfrm>
            <a:off x="4947785" y="2689888"/>
            <a:ext cx="364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různých činností mezi členy spolku</a:t>
            </a:r>
          </a:p>
        </p:txBody>
      </p:sp>
      <p:sp>
        <p:nvSpPr>
          <p:cNvPr id="23" name="TextovéPole 24"/>
          <p:cNvSpPr txBox="1">
            <a:spLocks noChangeArrowheads="1"/>
          </p:cNvSpPr>
          <p:nvPr/>
        </p:nvSpPr>
        <p:spPr bwMode="auto">
          <a:xfrm>
            <a:off x="4941888" y="3577490"/>
            <a:ext cx="3455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zaznamenávání odpracovaných hodin = účtování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24" name="TextovéPole 32"/>
          <p:cNvSpPr txBox="1">
            <a:spLocks noChangeArrowheads="1"/>
          </p:cNvSpPr>
          <p:nvPr/>
        </p:nvSpPr>
        <p:spPr bwMode="auto">
          <a:xfrm>
            <a:off x="5003800" y="4675188"/>
            <a:ext cx="368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správce, </a:t>
            </a:r>
            <a:r>
              <a:rPr lang="cs-CZ" dirty="0" smtClean="0">
                <a:latin typeface="Calibri" pitchFamily="34" charset="0"/>
              </a:rPr>
              <a:t>vedoucí skupiny</a:t>
            </a: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0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984776" cy="8248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2400" dirty="0"/>
              <a:t>Projekt SOUSEDÉ </a:t>
            </a:r>
            <a:r>
              <a:rPr lang="cs-CZ" sz="2400" dirty="0" smtClean="0"/>
              <a:t>plus® -  přesah</a:t>
            </a:r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403648" y="1772816"/>
            <a:ext cx="6336704" cy="304698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Sociální konto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Cílený nácvik přijímání pomoci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Společné akce pro podporu komunity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Dobrovolnická podpora regionu vně skupiny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Mezigenerační podpora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Vytváření prvních komunit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Příležitost nenásilného začleňování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… a další</a:t>
            </a:r>
          </a:p>
        </p:txBody>
      </p:sp>
    </p:spTree>
    <p:extLst>
      <p:ext uri="{BB962C8B-B14F-4D97-AF65-F5344CB8AC3E}">
        <p14:creationId xmlns:p14="http://schemas.microsoft.com/office/powerpoint/2010/main" val="3267751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984776" cy="8248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2400" dirty="0"/>
              <a:t>Projekt SOUSEDÉ </a:t>
            </a:r>
            <a:r>
              <a:rPr lang="cs-CZ" sz="2400" dirty="0" smtClean="0"/>
              <a:t>plus®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 geneze a vývoj projektu</a:t>
            </a:r>
            <a:endParaRPr lang="cs-CZ" sz="2400" dirty="0"/>
          </a:p>
        </p:txBody>
      </p:sp>
      <p:sp>
        <p:nvSpPr>
          <p:cNvPr id="3" name="Zástupný symbol pro obsah 3"/>
          <p:cNvSpPr txBox="1">
            <a:spLocks/>
          </p:cNvSpPr>
          <p:nvPr/>
        </p:nvSpPr>
        <p:spPr bwMode="auto">
          <a:xfrm>
            <a:off x="467543" y="1684810"/>
            <a:ext cx="82089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>
              <a:buAutoNum type="arabicPlain" startAt="2003"/>
            </a:pPr>
            <a:r>
              <a:rPr lang="cs-CZ" sz="29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zahájení realizace projektu </a:t>
            </a:r>
            <a:r>
              <a:rPr lang="cs-CZ" sz="2900" b="1" dirty="0" err="1" smtClean="0">
                <a:solidFill>
                  <a:schemeClr val="accent3">
                    <a:lumMod val="50000"/>
                  </a:schemeClr>
                </a:solidFill>
              </a:rPr>
              <a:t>Zeitbank</a:t>
            </a:r>
            <a:r>
              <a:rPr lang="cs-CZ" sz="2900" b="1" dirty="0" smtClean="0">
                <a:solidFill>
                  <a:schemeClr val="accent3">
                    <a:lumMod val="50000"/>
                  </a:schemeClr>
                </a:solidFill>
              </a:rPr>
              <a:t> 55+ AUS</a:t>
            </a:r>
          </a:p>
          <a:p>
            <a:pPr marL="400050" lvl="1"/>
            <a:r>
              <a:rPr lang="cs-CZ" sz="2900" b="1" dirty="0" smtClean="0">
                <a:solidFill>
                  <a:schemeClr val="accent3">
                    <a:lumMod val="50000"/>
                  </a:schemeClr>
                </a:solidFill>
              </a:rPr>
              <a:t>2010      		multiplikace GE</a:t>
            </a:r>
          </a:p>
          <a:p>
            <a:r>
              <a:rPr lang="cs-CZ" sz="2900" b="1" dirty="0" smtClean="0">
                <a:solidFill>
                  <a:schemeClr val="accent3">
                    <a:lumMod val="50000"/>
                  </a:schemeClr>
                </a:solidFill>
              </a:rPr>
              <a:t>      2012 - 2014      	příprava multiplikace do České republiky</a:t>
            </a:r>
          </a:p>
          <a:p>
            <a:r>
              <a:rPr lang="cs-CZ" sz="2900" b="1" dirty="0" smtClean="0">
                <a:solidFill>
                  <a:schemeClr val="accent3">
                    <a:lumMod val="50000"/>
                  </a:schemeClr>
                </a:solidFill>
              </a:rPr>
              <a:t>      2015 – 2017	               implementace do České republiky</a:t>
            </a:r>
          </a:p>
          <a:p>
            <a:endParaRPr lang="cs-CZ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03462" y="3517008"/>
            <a:ext cx="4537075" cy="4000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VÝSTUPY PROJEKTU </a:t>
            </a:r>
          </a:p>
        </p:txBody>
      </p:sp>
      <p:sp>
        <p:nvSpPr>
          <p:cNvPr id="5" name="TextovéPole 2"/>
          <p:cNvSpPr txBox="1">
            <a:spLocks noChangeArrowheads="1"/>
          </p:cNvSpPr>
          <p:nvPr/>
        </p:nvSpPr>
        <p:spPr bwMode="auto">
          <a:xfrm>
            <a:off x="2322419" y="414908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2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Počet spolků Rakousko: 		    </a:t>
            </a:r>
            <a:r>
              <a:rPr lang="cs-CZ" sz="2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39</a:t>
            </a:r>
            <a:endParaRPr lang="cs-CZ" sz="22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cs-CZ" sz="22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Počet spolků Německo:		    </a:t>
            </a:r>
            <a:r>
              <a:rPr lang="cs-CZ" sz="2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  <a:p>
            <a:r>
              <a:rPr lang="cs-CZ" sz="2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Počet spolků Česká republika:	     14	</a:t>
            </a:r>
            <a:endParaRPr lang="cs-CZ" sz="22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3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spcBef>
            <a:spcPts val="0"/>
          </a:spcBef>
          <a:spcAft>
            <a:spcPts val="0"/>
          </a:spcAft>
          <a:defRPr sz="2800" b="1" dirty="0" smtClean="0">
            <a:solidFill>
              <a:schemeClr val="bg1"/>
            </a:solidFill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5863</TotalTime>
  <Words>497</Words>
  <Application>Microsoft Office PowerPoint</Application>
  <PresentationFormat>Předvádění na obrazovce (4:3)</PresentationFormat>
  <Paragraphs>141</Paragraphs>
  <Slides>15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sady Office</vt:lpstr>
      <vt:lpstr>Graf aplikace Microsoft Excel</vt:lpstr>
      <vt:lpstr>Mezigenerační s dobrovolnické centrum TOTEM, z.s.</vt:lpstr>
      <vt:lpstr> </vt:lpstr>
      <vt:lpstr> </vt:lpstr>
      <vt:lpstr> </vt:lpstr>
      <vt:lpstr>Projekt SOUSEDÉ plus® „Já umím to a ty zas tohle”</vt:lpstr>
      <vt:lpstr>Projekt SOUSEDÉ plus® „Já umím to a ty zas tohle” přináší…</vt:lpstr>
      <vt:lpstr>Projekt SOUSEDÉ plus® „Já umím to a ty zas tohle”</vt:lpstr>
      <vt:lpstr>Projekt SOUSEDÉ plus® -  přesah</vt:lpstr>
      <vt:lpstr>Projekt SOUSEDÉ plus®  geneze a vývoj projektu</vt:lpstr>
      <vt:lpstr>Projekt SOUSEDÉ plus® Proč???</vt:lpstr>
      <vt:lpstr>Projekt SOUSEDÉ plus® Proč???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Moninka</dc:creator>
  <cp:lastModifiedBy>Totem</cp:lastModifiedBy>
  <cp:revision>215</cp:revision>
  <dcterms:created xsi:type="dcterms:W3CDTF">2013-02-23T14:55:23Z</dcterms:created>
  <dcterms:modified xsi:type="dcterms:W3CDTF">2017-10-18T05:40:59Z</dcterms:modified>
</cp:coreProperties>
</file>