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60" r:id="rId7"/>
    <p:sldId id="262" r:id="rId8"/>
    <p:sldId id="259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F5AE0-61C0-49A7-AB76-657D1B48B889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A2AA5-7CEF-4A29-B89B-2A141C3C6C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Sourozenecké pletivo v mezigeneračních </a:t>
            </a:r>
            <a:r>
              <a:rPr lang="cs-CZ" b="1" dirty="0" smtClean="0">
                <a:solidFill>
                  <a:srgbClr val="FF0000"/>
                </a:solidFill>
              </a:rPr>
              <a:t>rodinných vztazích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/>
          <a:lstStyle/>
          <a:p>
            <a:r>
              <a:rPr lang="cs-CZ" dirty="0" smtClean="0"/>
              <a:t>Hana Šlechtová</a:t>
            </a:r>
          </a:p>
          <a:p>
            <a:r>
              <a:rPr lang="cs-CZ" dirty="0" smtClean="0"/>
              <a:t>Univerzita Palackého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Literatura (mj.):</a:t>
            </a:r>
          </a:p>
          <a:p>
            <a:r>
              <a:rPr lang="fr-FR" cap="small" dirty="0" smtClean="0"/>
              <a:t>Crenner</a:t>
            </a:r>
            <a:r>
              <a:rPr lang="fr-FR" dirty="0" smtClean="0"/>
              <a:t> </a:t>
            </a:r>
            <a:r>
              <a:rPr lang="fr-FR" dirty="0" smtClean="0"/>
              <a:t>Emmanuelle, </a:t>
            </a:r>
            <a:r>
              <a:rPr lang="fr-FR" cap="small" dirty="0" smtClean="0"/>
              <a:t>Déchaux </a:t>
            </a:r>
            <a:r>
              <a:rPr lang="fr-FR" dirty="0" smtClean="0"/>
              <a:t>Jean-Hugues, </a:t>
            </a:r>
            <a:r>
              <a:rPr lang="fr-FR" cap="small" dirty="0" smtClean="0"/>
              <a:t>Herpin </a:t>
            </a:r>
            <a:r>
              <a:rPr lang="fr-FR" dirty="0" smtClean="0"/>
              <a:t>Nicolas. 2000. Le lien de germanité à l'âge adulte: une approche par l'étude des fréquentations. </a:t>
            </a:r>
            <a:r>
              <a:rPr lang="fr-FR" i="1" dirty="0" smtClean="0"/>
              <a:t>Revue française de sociologie</a:t>
            </a:r>
            <a:r>
              <a:rPr lang="fr-FR" dirty="0" smtClean="0"/>
              <a:t> 41(2): 211-239. </a:t>
            </a:r>
            <a:endParaRPr lang="cs-CZ" dirty="0" smtClean="0"/>
          </a:p>
          <a:p>
            <a:r>
              <a:rPr lang="fr-FR" cap="small" dirty="0" smtClean="0"/>
              <a:t>Buisson</a:t>
            </a:r>
            <a:r>
              <a:rPr lang="fr-FR" dirty="0" smtClean="0"/>
              <a:t> Monique. 2003. </a:t>
            </a:r>
            <a:r>
              <a:rPr lang="fr-FR" i="1" dirty="0" smtClean="0"/>
              <a:t>La fratrie, creuset de paradoxes</a:t>
            </a:r>
            <a:r>
              <a:rPr lang="fr-FR" dirty="0" smtClean="0"/>
              <a:t>. L'Harmattan.</a:t>
            </a:r>
            <a:endParaRPr lang="cs-CZ" dirty="0" smtClean="0"/>
          </a:p>
          <a:p>
            <a:r>
              <a:rPr lang="fr-FR" cap="small" dirty="0" smtClean="0"/>
              <a:t>Favart</a:t>
            </a:r>
            <a:r>
              <a:rPr lang="fr-FR" dirty="0" smtClean="0"/>
              <a:t> </a:t>
            </a:r>
            <a:r>
              <a:rPr lang="fr-FR" dirty="0" smtClean="0"/>
              <a:t>Évelyne. 2003. Fratries et intimités. </a:t>
            </a:r>
            <a:r>
              <a:rPr lang="fr-FR" i="1" dirty="0" smtClean="0"/>
              <a:t>Sociologie et sociétés</a:t>
            </a:r>
            <a:r>
              <a:rPr lang="fr-FR" dirty="0" smtClean="0"/>
              <a:t> 35(2): 163-182</a:t>
            </a:r>
            <a:r>
              <a:rPr lang="fr-FR" dirty="0" smtClean="0"/>
              <a:t>.</a:t>
            </a:r>
            <a:endParaRPr lang="cs-CZ" dirty="0" smtClean="0"/>
          </a:p>
          <a:p>
            <a:r>
              <a:rPr lang="cs-CZ" cap="small" dirty="0" err="1" smtClean="0"/>
              <a:t>Hodrová</a:t>
            </a:r>
            <a:r>
              <a:rPr lang="cs-CZ" dirty="0" smtClean="0"/>
              <a:t> Lenka. 2016. </a:t>
            </a:r>
            <a:r>
              <a:rPr lang="cs-CZ" i="1" dirty="0" smtClean="0"/>
              <a:t>Sourozenectví v dětských domovech</a:t>
            </a:r>
            <a:r>
              <a:rPr lang="cs-CZ" dirty="0" smtClean="0"/>
              <a:t> </a:t>
            </a:r>
            <a:r>
              <a:rPr lang="cs-CZ" dirty="0" smtClean="0"/>
              <a:t>[diplomová práce]. Olomouc: CMTF UP.</a:t>
            </a:r>
          </a:p>
          <a:p>
            <a:r>
              <a:rPr lang="fr-FR" cap="small" dirty="0" smtClean="0"/>
              <a:t>Poittevin</a:t>
            </a:r>
            <a:r>
              <a:rPr lang="fr-FR" dirty="0" smtClean="0"/>
              <a:t> Aude. 2003. Les liens dans les fratries recomposées; Regard sociologique sur les relations entre enfants au sein de familles recomposées. </a:t>
            </a:r>
            <a:r>
              <a:rPr lang="fr-FR" i="1" dirty="0" smtClean="0"/>
              <a:t>Dossiers d’études</a:t>
            </a:r>
            <a:r>
              <a:rPr lang="fr-FR" dirty="0" smtClean="0"/>
              <a:t> </a:t>
            </a:r>
            <a:r>
              <a:rPr lang="fr-FR" i="1" dirty="0" smtClean="0"/>
              <a:t>CAF</a:t>
            </a:r>
            <a:r>
              <a:rPr lang="fr-FR" dirty="0" smtClean="0"/>
              <a:t> (47). </a:t>
            </a:r>
            <a:endParaRPr lang="cs-CZ" dirty="0" smtClean="0"/>
          </a:p>
          <a:p>
            <a:r>
              <a:rPr lang="cs-CZ" cap="small" dirty="0" smtClean="0"/>
              <a:t>Schindlerová </a:t>
            </a:r>
            <a:r>
              <a:rPr lang="cs-CZ" dirty="0" smtClean="0"/>
              <a:t>Anežka. 2015. </a:t>
            </a:r>
            <a:r>
              <a:rPr lang="cs-CZ" i="1" dirty="0" smtClean="0"/>
              <a:t>Zkušenost biologického dítěte v pěstounské rodině</a:t>
            </a:r>
            <a:r>
              <a:rPr lang="cs-CZ" dirty="0" smtClean="0"/>
              <a:t> [bakalářská práce]. Olomouc: CMTF UP.</a:t>
            </a:r>
            <a:endParaRPr lang="cs-CZ" cap="small" dirty="0" smtClean="0"/>
          </a:p>
          <a:p>
            <a:r>
              <a:rPr lang="cs-CZ" cap="small" dirty="0" smtClean="0"/>
              <a:t>Sýkorová</a:t>
            </a:r>
            <a:r>
              <a:rPr lang="cs-CZ" dirty="0" smtClean="0"/>
              <a:t> </a:t>
            </a:r>
            <a:r>
              <a:rPr lang="cs-CZ" dirty="0" smtClean="0"/>
              <a:t>Dana. </a:t>
            </a:r>
            <a:r>
              <a:rPr lang="cs-CZ" dirty="0" smtClean="0"/>
              <a:t>2008. Bezdětnost </a:t>
            </a:r>
            <a:r>
              <a:rPr lang="cs-CZ" dirty="0" smtClean="0"/>
              <a:t>ve stáří. K sociální integraci bezdětných seniorů</a:t>
            </a:r>
            <a:r>
              <a:rPr lang="cs-CZ" dirty="0" smtClean="0"/>
              <a:t>.</a:t>
            </a:r>
            <a:r>
              <a:rPr lang="cs-CZ" dirty="0" smtClean="0"/>
              <a:t> </a:t>
            </a:r>
            <a:r>
              <a:rPr lang="cs-CZ" i="1" dirty="0" smtClean="0"/>
              <a:t>Sociologický časopis/</a:t>
            </a:r>
            <a:r>
              <a:rPr lang="cs-CZ" i="1" dirty="0" err="1" smtClean="0"/>
              <a:t>Czech</a:t>
            </a:r>
            <a:r>
              <a:rPr lang="cs-CZ" i="1" dirty="0" smtClean="0"/>
              <a:t> </a:t>
            </a:r>
            <a:r>
              <a:rPr lang="cs-CZ" i="1" dirty="0" err="1" smtClean="0"/>
              <a:t>Sociological</a:t>
            </a:r>
            <a:r>
              <a:rPr lang="cs-CZ" i="1" dirty="0" smtClean="0"/>
              <a:t> </a:t>
            </a:r>
            <a:r>
              <a:rPr lang="cs-CZ" i="1" dirty="0" err="1" smtClean="0"/>
              <a:t>Review</a:t>
            </a:r>
            <a:r>
              <a:rPr lang="cs-CZ" dirty="0" smtClean="0"/>
              <a:t> </a:t>
            </a:r>
            <a:r>
              <a:rPr lang="cs-CZ" dirty="0" smtClean="0"/>
              <a:t>44(1): </a:t>
            </a:r>
            <a:r>
              <a:rPr lang="cs-CZ" dirty="0" smtClean="0"/>
              <a:t>113-138</a:t>
            </a:r>
            <a:r>
              <a:rPr lang="cs-CZ" dirty="0" smtClean="0"/>
              <a:t>.</a:t>
            </a:r>
          </a:p>
          <a:p>
            <a:r>
              <a:rPr lang="cs-CZ" cap="small" dirty="0" smtClean="0"/>
              <a:t>Špačková</a:t>
            </a:r>
            <a:r>
              <a:rPr lang="cs-CZ" dirty="0" smtClean="0"/>
              <a:t> Markéta. 2017. </a:t>
            </a:r>
            <a:r>
              <a:rPr lang="cs-CZ" i="1" dirty="0" smtClean="0"/>
              <a:t>Dopad odchodu staršího sourozence z dětského domova na mladšího sourozence </a:t>
            </a:r>
            <a:r>
              <a:rPr lang="cs-CZ" dirty="0" smtClean="0"/>
              <a:t>[bakalářská práce]. Olomouc: CMTF.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Probíhající výzkum sourozenectví v pozdní dospělosti (Dana Sýkorová, Naděžda </a:t>
            </a:r>
            <a:r>
              <a:rPr lang="cs-CZ" dirty="0" err="1" smtClean="0"/>
              <a:t>Špatenková</a:t>
            </a:r>
            <a:r>
              <a:rPr lang="cs-CZ" dirty="0" smtClean="0"/>
              <a:t>, Gabriela </a:t>
            </a:r>
            <a:r>
              <a:rPr lang="cs-CZ" dirty="0" err="1" smtClean="0"/>
              <a:t>Nytra</a:t>
            </a:r>
            <a:r>
              <a:rPr lang="cs-CZ" dirty="0" smtClean="0"/>
              <a:t>, Pavlína </a:t>
            </a:r>
            <a:r>
              <a:rPr lang="cs-CZ" dirty="0" err="1" smtClean="0"/>
              <a:t>Jurníčková</a:t>
            </a:r>
            <a:r>
              <a:rPr lang="cs-CZ" dirty="0" smtClean="0"/>
              <a:t>, Hana Šlechtová)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Sourozenectví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Známé, ale…</a:t>
            </a:r>
          </a:p>
          <a:p>
            <a:r>
              <a:rPr lang="cs-CZ" dirty="0"/>
              <a:t>…ne tak docela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(málo zkoumané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dirty="0" smtClean="0"/>
              <a:t>Co sourozenectví definuje?</a:t>
            </a:r>
          </a:p>
          <a:p>
            <a:r>
              <a:rPr lang="cs-CZ" dirty="0" smtClean="0"/>
              <a:t>Společný biologický </a:t>
            </a:r>
            <a:r>
              <a:rPr lang="cs-CZ" dirty="0" smtClean="0">
                <a:solidFill>
                  <a:srgbClr val="FF0000"/>
                </a:solidFill>
              </a:rPr>
              <a:t>původ</a:t>
            </a:r>
            <a:r>
              <a:rPr lang="cs-CZ" dirty="0" smtClean="0"/>
              <a:t> (rodiče)?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Soužití</a:t>
            </a:r>
            <a:r>
              <a:rPr lang="cs-CZ" dirty="0" smtClean="0"/>
              <a:t> v pozici sourozenců?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Sourozenecké </a:t>
            </a:r>
            <a:r>
              <a:rPr lang="cs-CZ" b="1" dirty="0" smtClean="0">
                <a:solidFill>
                  <a:srgbClr val="C00000"/>
                </a:solidFill>
              </a:rPr>
              <a:t>pouto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cs-CZ" dirty="0" smtClean="0"/>
              <a:t>Časově </a:t>
            </a:r>
            <a:r>
              <a:rPr lang="cs-CZ" dirty="0" smtClean="0">
                <a:solidFill>
                  <a:srgbClr val="FF0000"/>
                </a:solidFill>
              </a:rPr>
              <a:t>nejdelší</a:t>
            </a:r>
            <a:r>
              <a:rPr lang="cs-CZ" dirty="0" smtClean="0"/>
              <a:t> </a:t>
            </a:r>
            <a:r>
              <a:rPr lang="cs-CZ" dirty="0"/>
              <a:t>primárně-rodinné pouto, ale…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…v dospělosti ne </a:t>
            </a:r>
            <a:r>
              <a:rPr lang="cs-CZ" dirty="0"/>
              <a:t>nutně časté </a:t>
            </a:r>
            <a:r>
              <a:rPr lang="cs-CZ" dirty="0" smtClean="0"/>
              <a:t>kontakty:</a:t>
            </a:r>
            <a:endParaRPr lang="cs-CZ" dirty="0"/>
          </a:p>
          <a:p>
            <a:pPr>
              <a:spcBef>
                <a:spcPts val="1200"/>
              </a:spcBef>
            </a:pPr>
            <a:r>
              <a:rPr lang="cs-CZ" dirty="0" smtClean="0"/>
              <a:t>málo </a:t>
            </a:r>
            <a:r>
              <a:rPr lang="cs-CZ" dirty="0"/>
              <a:t>normované, založené spíše na vzájemných sympatiích obdobně jako </a:t>
            </a:r>
            <a:r>
              <a:rPr lang="cs-CZ" dirty="0" smtClean="0"/>
              <a:t>přátelství,</a:t>
            </a:r>
            <a:endParaRPr lang="cs-CZ" dirty="0"/>
          </a:p>
          <a:p>
            <a:pPr>
              <a:spcBef>
                <a:spcPts val="1200"/>
              </a:spcBef>
            </a:pPr>
            <a:r>
              <a:rPr lang="cs-CZ" dirty="0"/>
              <a:t>…ale s určitými </a:t>
            </a:r>
            <a:r>
              <a:rPr lang="cs-CZ" dirty="0">
                <a:solidFill>
                  <a:srgbClr val="FF0000"/>
                </a:solidFill>
              </a:rPr>
              <a:t>funkcemi</a:t>
            </a:r>
            <a:r>
              <a:rPr lang="cs-CZ" dirty="0"/>
              <a:t> vycházejícími z prostého faktu, že jde o </a:t>
            </a:r>
            <a:r>
              <a:rPr lang="cs-CZ" dirty="0" smtClean="0"/>
              <a:t>sourozence, tedy: přece jen norma – postarat se o druhého </a:t>
            </a:r>
            <a:r>
              <a:rPr lang="cs-CZ" dirty="0" smtClean="0">
                <a:solidFill>
                  <a:srgbClr val="00B050"/>
                </a:solidFill>
              </a:rPr>
              <a:t>(byť podřízená normě postarat se o rodiče, manžela/-ku, děti) </a:t>
            </a:r>
            <a:endParaRPr lang="cs-CZ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/>
              <a:t>…</a:t>
            </a:r>
            <a:r>
              <a:rPr lang="cs-CZ" dirty="0" smtClean="0">
                <a:solidFill>
                  <a:srgbClr val="FF0000"/>
                </a:solidFill>
              </a:rPr>
              <a:t>trvalé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Sourozenectví a generace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Sourozenci = táž rodinná </a:t>
            </a:r>
            <a:r>
              <a:rPr lang="cs-CZ" dirty="0"/>
              <a:t>generace, ale…</a:t>
            </a:r>
          </a:p>
          <a:p>
            <a:pPr>
              <a:buNone/>
            </a:pPr>
            <a:r>
              <a:rPr lang="cs-CZ" dirty="0"/>
              <a:t>… ne nutně stejná kohorta</a:t>
            </a:r>
          </a:p>
          <a:p>
            <a:pPr>
              <a:buNone/>
            </a:pPr>
            <a:r>
              <a:rPr lang="cs-CZ" dirty="0"/>
              <a:t>… s mezigeneračními souvislostmi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Sourozenectví </a:t>
            </a:r>
            <a:r>
              <a:rPr lang="cs-CZ" b="1" dirty="0"/>
              <a:t>lze nahlížet</a:t>
            </a:r>
            <a:endParaRPr lang="cs-CZ" dirty="0"/>
          </a:p>
          <a:p>
            <a:r>
              <a:rPr lang="cs-CZ" dirty="0" smtClean="0"/>
              <a:t>ve </a:t>
            </a:r>
            <a:r>
              <a:rPr lang="cs-CZ" dirty="0">
                <a:solidFill>
                  <a:srgbClr val="C00000"/>
                </a:solidFill>
              </a:rPr>
              <a:t>vertikální</a:t>
            </a:r>
            <a:r>
              <a:rPr lang="cs-CZ" dirty="0"/>
              <a:t> dimenzi (skrze vztahy jednotlivých sourozenců se společnými rodiči – v dětství i v dospělosti; skrze vztahy neteří a sourozenců s tetami a strýci…), </a:t>
            </a:r>
          </a:p>
          <a:p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>
                <a:solidFill>
                  <a:srgbClr val="C00000"/>
                </a:solidFill>
              </a:rPr>
              <a:t>horizontální</a:t>
            </a:r>
            <a:r>
              <a:rPr lang="cs-CZ" dirty="0"/>
              <a:t> dimenzi (vzájemné vztahy sourozenců…)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Sourozenecké pouto v kontextu mezigeneračních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Sbližující neteře a </a:t>
            </a:r>
            <a:r>
              <a:rPr lang="cs-CZ" dirty="0" smtClean="0"/>
              <a:t>synovci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/>
              <a:t>Bezdětní senioři a jejich vztahy s dětmi </a:t>
            </a:r>
            <a:r>
              <a:rPr lang="cs-CZ" dirty="0" smtClean="0"/>
              <a:t>sourozenců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/>
              <a:t>V případě absence či nezapojení dětí/ partnerů </a:t>
            </a:r>
            <a:r>
              <a:rPr lang="cs-CZ" dirty="0" smtClean="0">
                <a:sym typeface="Wingdings" pitchFamily="2" charset="2"/>
              </a:rPr>
              <a:t> sestěhování sourozenců ve stáří</a:t>
            </a:r>
          </a:p>
          <a:p>
            <a:r>
              <a:rPr lang="cs-CZ" dirty="0"/>
              <a:t>Podíl starších sourozenců </a:t>
            </a:r>
            <a:r>
              <a:rPr lang="cs-CZ" dirty="0" smtClean="0"/>
              <a:t>na socializaci mladších i na jejich pozici (</a:t>
            </a:r>
            <a:r>
              <a:rPr lang="cs-CZ" dirty="0"/>
              <a:t>a rodiny obecně) v rámci institucí (škola…)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Role sourozenectví ve vymezování a udržování rodiny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V dětství i v dospělosti…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Kontext rozpadů manželství rodičů a vstupu do nových svazků</a:t>
            </a:r>
          </a:p>
          <a:p>
            <a:r>
              <a:rPr lang="cs-CZ" dirty="0" smtClean="0"/>
              <a:t>rostoucí význam soužití</a:t>
            </a:r>
          </a:p>
          <a:p>
            <a:r>
              <a:rPr lang="cs-CZ" dirty="0" smtClean="0"/>
              <a:t>polorodí sourozenci nemusejí mít stejná sourozenectva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Sourozenectví v náhradní péči</a:t>
            </a:r>
          </a:p>
          <a:p>
            <a:r>
              <a:rPr lang="cs-CZ" dirty="0" smtClean="0"/>
              <a:t>ústavní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/>
              <a:t>rodinné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dirty="0" smtClean="0"/>
              <a:t>+ otázka ne/dělení sourozenců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Co od sourozenectví očekávat</a:t>
            </a:r>
            <a:r>
              <a:rPr lang="cs-CZ" b="1" dirty="0"/>
              <a:t>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(kupř. při plánování rodinně-politických opatření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cs-CZ" b="1" dirty="0" smtClean="0">
                <a:solidFill>
                  <a:srgbClr val="C00000"/>
                </a:solidFill>
              </a:rPr>
              <a:t>?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Jaká je role RP, má-li podporovat a usnadňovat rodinnou solidaritu, ne však do ní nutit, či ji naopak z hlediska funkcí natolik nahrazovat, že se </a:t>
            </a:r>
            <a:r>
              <a:rPr lang="cs-CZ" dirty="0" smtClean="0"/>
              <a:t>bude jevit jako zbytečná a dojde k jejímu potlačení?</a:t>
            </a:r>
            <a:endParaRPr lang="cs-CZ" dirty="0"/>
          </a:p>
          <a:p>
            <a:r>
              <a:rPr lang="cs-CZ" dirty="0"/>
              <a:t>Jak naložit s faktem, že </a:t>
            </a:r>
            <a:r>
              <a:rPr lang="cs-CZ" dirty="0">
                <a:solidFill>
                  <a:srgbClr val="FF0000"/>
                </a:solidFill>
              </a:rPr>
              <a:t>ne všichni mají sourozence</a:t>
            </a:r>
            <a:r>
              <a:rPr lang="cs-CZ" dirty="0"/>
              <a:t>?</a:t>
            </a:r>
          </a:p>
          <a:p>
            <a:r>
              <a:rPr lang="cs-CZ" dirty="0"/>
              <a:t>Jak naložit s faktem, že </a:t>
            </a:r>
            <a:r>
              <a:rPr lang="cs-CZ" dirty="0">
                <a:solidFill>
                  <a:srgbClr val="FF0000"/>
                </a:solidFill>
              </a:rPr>
              <a:t>ne všichni udržují se sourozenci kontakt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256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Sourozenecké pletivo v mezigeneračních rodinných vztazích</vt:lpstr>
      <vt:lpstr>Zdroje</vt:lpstr>
      <vt:lpstr>Sourozenectví</vt:lpstr>
      <vt:lpstr>Sourozenecké pouto</vt:lpstr>
      <vt:lpstr>Sourozenectví a generace </vt:lpstr>
      <vt:lpstr>Sourozenecké pouto v kontextu mezigeneračních vztahů</vt:lpstr>
      <vt:lpstr>Role sourozenectví ve vymezování a udržování rodiny</vt:lpstr>
      <vt:lpstr>Co od sourozenectví očekávat (kupř. při plánování rodinně-politických opatření)?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Sourozenecké pletivo v mezigeneračních rodinných vztazích</dc:title>
  <dc:creator>LENOVO</dc:creator>
  <cp:lastModifiedBy>LENOVO</cp:lastModifiedBy>
  <cp:revision>127</cp:revision>
  <dcterms:created xsi:type="dcterms:W3CDTF">2017-10-17T09:11:00Z</dcterms:created>
  <dcterms:modified xsi:type="dcterms:W3CDTF">2017-10-17T20:36:58Z</dcterms:modified>
</cp:coreProperties>
</file>