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79" r:id="rId2"/>
    <p:sldId id="289" r:id="rId3"/>
    <p:sldId id="286" r:id="rId4"/>
    <p:sldId id="266" r:id="rId5"/>
    <p:sldId id="293" r:id="rId6"/>
    <p:sldId id="318" r:id="rId7"/>
    <p:sldId id="319" r:id="rId8"/>
    <p:sldId id="328" r:id="rId9"/>
    <p:sldId id="321" r:id="rId10"/>
    <p:sldId id="320" r:id="rId11"/>
    <p:sldId id="322" r:id="rId12"/>
    <p:sldId id="325" r:id="rId13"/>
    <p:sldId id="326" r:id="rId14"/>
    <p:sldId id="329" r:id="rId15"/>
    <p:sldId id="327" r:id="rId16"/>
    <p:sldId id="330" r:id="rId17"/>
    <p:sldId id="323" r:id="rId18"/>
    <p:sldId id="324" r:id="rId19"/>
    <p:sldId id="298" r:id="rId20"/>
    <p:sldId id="311" r:id="rId21"/>
    <p:sldId id="312" r:id="rId22"/>
    <p:sldId id="313" r:id="rId23"/>
    <p:sldId id="316" r:id="rId24"/>
    <p:sldId id="260" r:id="rId25"/>
  </p:sldIdLst>
  <p:sldSz cx="9144000" cy="6858000" type="screen4x3"/>
  <p:notesSz cx="6888163" cy="100187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4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02075" y="1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6E654-640C-4E0F-9295-8A5A77BCEDDC}" type="datetimeFigureOut">
              <a:rPr lang="cs-CZ" smtClean="0"/>
              <a:pPr/>
              <a:t>17.10.2017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515476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02075" y="9515476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A07FB-FBFB-4189-85A7-768F662CC5C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17.10.2017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17.10.2017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 txBox="1">
            <a:spLocks/>
          </p:cNvSpPr>
          <p:nvPr/>
        </p:nvSpPr>
        <p:spPr>
          <a:xfrm>
            <a:off x="0" y="2636912"/>
            <a:ext cx="9144000" cy="2736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200" i="0" u="none" strike="noStrike" kern="1200" cap="none" spc="0" normalizeH="0" baseline="0" noProof="0" dirty="0">
              <a:ln>
                <a:noFill/>
              </a:ln>
              <a:solidFill>
                <a:srgbClr val="6B472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6200" dirty="0">
              <a:solidFill>
                <a:srgbClr val="6B4723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200" i="0" u="none" strike="noStrike" kern="1200" cap="none" spc="0" normalizeH="0" baseline="0" noProof="0" dirty="0">
              <a:ln>
                <a:noFill/>
              </a:ln>
              <a:solidFill>
                <a:srgbClr val="6B472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7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MEZIGENERAČNÍ KONFLIKTY</a:t>
            </a:r>
            <a:endParaRPr kumimoji="0" lang="cs-CZ" sz="17600" b="1" i="0" u="none" strike="noStrike" kern="1200" cap="none" spc="0" normalizeH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Mgr. Zuzana </a:t>
            </a:r>
            <a:r>
              <a:rPr kumimoji="0" lang="cs-CZ" sz="1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Staroštíková</a:t>
            </a:r>
            <a:endParaRPr lang="cs-CZ" sz="128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rgbClr val="6B472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rgbClr val="6B472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1187624" y="5661248"/>
            <a:ext cx="6336704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4. ročník konference k rodinné politice ve městě Olomouci 18.10.2017</a:t>
            </a:r>
            <a:endParaRPr kumimoji="0" lang="cs-CZ" sz="2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C:\Users\Hermanek7\Desktop\transcend\ZANNA\lišta modrá s citátem.jpg"/>
          <p:cNvPicPr>
            <a:picLocks noChangeAspect="1" noChangeArrowheads="1"/>
          </p:cNvPicPr>
          <p:nvPr/>
        </p:nvPicPr>
        <p:blipFill>
          <a:blip r:embed="rId2" cstate="print"/>
          <a:srcRect b="28417"/>
          <a:stretch>
            <a:fillRect/>
          </a:stretch>
        </p:blipFill>
        <p:spPr bwMode="auto">
          <a:xfrm>
            <a:off x="0" y="0"/>
            <a:ext cx="9144000" cy="2601264"/>
          </a:xfrm>
          <a:prstGeom prst="rect">
            <a:avLst/>
          </a:prstGeom>
          <a:noFill/>
        </p:spPr>
      </p:pic>
      <p:pic>
        <p:nvPicPr>
          <p:cNvPr id="12" name="Obrázek 11" descr="C:\Users\Hermanek7\Desktop\transcend\ZANNA\lišta modrá s citátem.jpg"/>
          <p:cNvPicPr/>
          <p:nvPr/>
        </p:nvPicPr>
        <p:blipFill>
          <a:blip r:embed="rId2" cstate="print"/>
          <a:srcRect t="88805"/>
          <a:stretch>
            <a:fillRect/>
          </a:stretch>
        </p:blipFill>
        <p:spPr bwMode="auto">
          <a:xfrm>
            <a:off x="0" y="6453336"/>
            <a:ext cx="9144000" cy="2568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Výsledek obrázku pro hromady kni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" name="Picture 2" descr="C:\Users\Hermanek7\Desktop\transcend\ZANNA\lišta modrá s citátem.jpg"/>
          <p:cNvPicPr>
            <a:picLocks noChangeAspect="1" noChangeArrowheads="1"/>
          </p:cNvPicPr>
          <p:nvPr/>
        </p:nvPicPr>
        <p:blipFill>
          <a:blip r:embed="rId2" cstate="print"/>
          <a:srcRect t="14209" b="32680"/>
          <a:stretch>
            <a:fillRect/>
          </a:stretch>
        </p:blipFill>
        <p:spPr bwMode="auto">
          <a:xfrm>
            <a:off x="0" y="188640"/>
            <a:ext cx="9144000" cy="1930051"/>
          </a:xfrm>
          <a:prstGeom prst="rect">
            <a:avLst/>
          </a:prstGeom>
          <a:noFill/>
        </p:spPr>
      </p:pic>
      <p:pic>
        <p:nvPicPr>
          <p:cNvPr id="12" name="Obrázek 11" descr="C:\Users\Hermanek7\Desktop\transcend\ZANNA\lišta modrá s citátem.jpg"/>
          <p:cNvPicPr/>
          <p:nvPr/>
        </p:nvPicPr>
        <p:blipFill>
          <a:blip r:embed="rId2" cstate="print"/>
          <a:srcRect t="88805"/>
          <a:stretch>
            <a:fillRect/>
          </a:stretch>
        </p:blipFill>
        <p:spPr bwMode="auto">
          <a:xfrm>
            <a:off x="0" y="6453336"/>
            <a:ext cx="9144000" cy="256814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323528" y="3068960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5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Mezigenerační </a:t>
            </a:r>
          </a:p>
          <a:p>
            <a:pPr>
              <a:buNone/>
            </a:pPr>
            <a:r>
              <a:rPr lang="cs-CZ" sz="5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konflikty </a:t>
            </a:r>
          </a:p>
          <a:p>
            <a:pPr>
              <a:buNone/>
            </a:pPr>
            <a:r>
              <a:rPr lang="cs-CZ" sz="5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jsou </a:t>
            </a:r>
          </a:p>
          <a:p>
            <a:pPr>
              <a:buNone/>
            </a:pPr>
            <a:r>
              <a:rPr lang="cs-CZ" sz="5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NORMÁLNÍ A FUNKČNÍ JEV </a:t>
            </a:r>
            <a:r>
              <a:rPr lang="cs-CZ" sz="5400" b="1" dirty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</a:t>
            </a:r>
            <a:endParaRPr lang="cs-CZ" sz="54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098" name="Picture 2" descr="C:\Users\Hermanek7\Desktop\mezigenerační - fotky\9e597c58bccd405df66f33ba3084e5b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492896"/>
            <a:ext cx="4211960" cy="29498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Výsledek obrázku pro hromady kni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" name="Picture 2" descr="C:\Users\Hermanek7\Desktop\transcend\ZANNA\lišta modrá s citátem.jpg"/>
          <p:cNvPicPr>
            <a:picLocks noChangeAspect="1" noChangeArrowheads="1"/>
          </p:cNvPicPr>
          <p:nvPr/>
        </p:nvPicPr>
        <p:blipFill>
          <a:blip r:embed="rId2" cstate="print"/>
          <a:srcRect t="14209" b="32680"/>
          <a:stretch>
            <a:fillRect/>
          </a:stretch>
        </p:blipFill>
        <p:spPr bwMode="auto">
          <a:xfrm>
            <a:off x="0" y="188640"/>
            <a:ext cx="9144000" cy="1930051"/>
          </a:xfrm>
          <a:prstGeom prst="rect">
            <a:avLst/>
          </a:prstGeom>
          <a:noFill/>
        </p:spPr>
      </p:pic>
      <p:pic>
        <p:nvPicPr>
          <p:cNvPr id="12" name="Obrázek 11" descr="C:\Users\Hermanek7\Desktop\transcend\ZANNA\lišta modrá s citátem.jpg"/>
          <p:cNvPicPr/>
          <p:nvPr/>
        </p:nvPicPr>
        <p:blipFill>
          <a:blip r:embed="rId2" cstate="print"/>
          <a:srcRect t="88805"/>
          <a:stretch>
            <a:fillRect/>
          </a:stretch>
        </p:blipFill>
        <p:spPr bwMode="auto">
          <a:xfrm>
            <a:off x="0" y="6453336"/>
            <a:ext cx="9144000" cy="256814"/>
          </a:xfrm>
          <a:prstGeom prst="rect">
            <a:avLst/>
          </a:prstGeom>
          <a:noFill/>
        </p:spPr>
      </p:pic>
      <p:pic>
        <p:nvPicPr>
          <p:cNvPr id="5122" name="Picture 2" descr="C:\Users\Hermanek7\Desktop\mezigenerační - fotky\8d9e2b9d7cb39d6843dd1e793c826adf.jpg"/>
          <p:cNvPicPr>
            <a:picLocks noChangeAspect="1" noChangeArrowheads="1"/>
          </p:cNvPicPr>
          <p:nvPr/>
        </p:nvPicPr>
        <p:blipFill>
          <a:blip r:embed="rId3" cstate="print"/>
          <a:srcRect t="19657" b="19657"/>
          <a:stretch>
            <a:fillRect/>
          </a:stretch>
        </p:blipFill>
        <p:spPr bwMode="auto">
          <a:xfrm>
            <a:off x="2771800" y="2564904"/>
            <a:ext cx="3433796" cy="3125942"/>
          </a:xfrm>
          <a:prstGeom prst="rect">
            <a:avLst/>
          </a:prstGeom>
          <a:noFill/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6952"/>
            <a:ext cx="2746361" cy="226504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140968"/>
            <a:ext cx="2746361" cy="22650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Výsledek obrázku pro hromady kni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" name="Picture 2" descr="C:\Users\Hermanek7\Desktop\transcend\ZANNA\lišta modrá s citátem.jpg"/>
          <p:cNvPicPr>
            <a:picLocks noChangeAspect="1" noChangeArrowheads="1"/>
          </p:cNvPicPr>
          <p:nvPr/>
        </p:nvPicPr>
        <p:blipFill>
          <a:blip r:embed="rId2" cstate="print"/>
          <a:srcRect t="14209" b="32680"/>
          <a:stretch>
            <a:fillRect/>
          </a:stretch>
        </p:blipFill>
        <p:spPr bwMode="auto">
          <a:xfrm>
            <a:off x="0" y="188640"/>
            <a:ext cx="9144000" cy="1930051"/>
          </a:xfrm>
          <a:prstGeom prst="rect">
            <a:avLst/>
          </a:prstGeom>
          <a:noFill/>
        </p:spPr>
      </p:pic>
      <p:pic>
        <p:nvPicPr>
          <p:cNvPr id="12" name="Obrázek 11" descr="C:\Users\Hermanek7\Desktop\transcend\ZANNA\lišta modrá s citátem.jpg"/>
          <p:cNvPicPr/>
          <p:nvPr/>
        </p:nvPicPr>
        <p:blipFill>
          <a:blip r:embed="rId2" cstate="print"/>
          <a:srcRect t="88805"/>
          <a:stretch>
            <a:fillRect/>
          </a:stretch>
        </p:blipFill>
        <p:spPr bwMode="auto">
          <a:xfrm>
            <a:off x="0" y="6453336"/>
            <a:ext cx="9144000" cy="256814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4139952" y="2204864"/>
            <a:ext cx="47525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5400" b="1" dirty="0">
                <a:solidFill>
                  <a:schemeClr val="bg1">
                    <a:lumMod val="50000"/>
                  </a:schemeClr>
                </a:solidFill>
              </a:rPr>
              <a:t> lhostejnost</a:t>
            </a:r>
          </a:p>
          <a:p>
            <a:pPr>
              <a:buFont typeface="Arial" pitchFamily="34" charset="0"/>
              <a:buChar char="•"/>
            </a:pPr>
            <a:r>
              <a:rPr lang="cs-CZ" sz="5400" b="1" dirty="0">
                <a:solidFill>
                  <a:schemeClr val="bg1">
                    <a:lumMod val="50000"/>
                  </a:schemeClr>
                </a:solidFill>
              </a:rPr>
              <a:t> nepořádek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0" y="2348880"/>
            <a:ext cx="36358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4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nemodernost</a:t>
            </a:r>
          </a:p>
          <a:p>
            <a:pPr>
              <a:buFont typeface="Arial" pitchFamily="34" charset="0"/>
              <a:buChar char="•"/>
            </a:pPr>
            <a:r>
              <a:rPr lang="cs-CZ" sz="4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nepružnost myšlení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251520" y="4653136"/>
            <a:ext cx="25922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</a:rPr>
              <a:t> odcizení</a:t>
            </a:r>
          </a:p>
          <a:p>
            <a:pPr>
              <a:buFont typeface="Arial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</a:rPr>
              <a:t> vzájemný nezájem</a:t>
            </a:r>
          </a:p>
          <a:p>
            <a:pPr>
              <a:buFont typeface="Arial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</a:rPr>
              <a:t> nepochopení</a:t>
            </a:r>
          </a:p>
          <a:p>
            <a:pPr>
              <a:buFont typeface="Arial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</a:rPr>
              <a:t> až agresivita</a:t>
            </a:r>
          </a:p>
          <a:p>
            <a:pPr>
              <a:buFont typeface="Arial" pitchFamily="34" charset="0"/>
              <a:buChar char="•"/>
            </a:pPr>
            <a:endParaRPr lang="cs-CZ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2987824" y="4005064"/>
            <a:ext cx="59401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</a:rPr>
              <a:t> vzájemné předsudky a předpojatost generací vůči sobě</a:t>
            </a:r>
          </a:p>
          <a:p>
            <a:endParaRPr lang="cs-CZ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cs-CZ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2843808" y="4725144"/>
            <a:ext cx="597666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Vztah mezi příslušníky obou generací je odrazem vztahu, který budovali rodiče s dětmi během jejich vývoje.</a:t>
            </a:r>
          </a:p>
          <a:p>
            <a:pPr>
              <a:buFont typeface="Arial" pitchFamily="34" charset="0"/>
              <a:buChar char="•"/>
            </a:pPr>
            <a:endParaRPr lang="cs-CZ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Výsledek obrázku pro hromady kni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" name="Picture 2" descr="C:\Users\Hermanek7\Desktop\transcend\ZANNA\lišta modrá s citátem.jpg"/>
          <p:cNvPicPr>
            <a:picLocks noChangeAspect="1" noChangeArrowheads="1"/>
          </p:cNvPicPr>
          <p:nvPr/>
        </p:nvPicPr>
        <p:blipFill>
          <a:blip r:embed="rId2" cstate="print"/>
          <a:srcRect t="14209" b="32680"/>
          <a:stretch>
            <a:fillRect/>
          </a:stretch>
        </p:blipFill>
        <p:spPr bwMode="auto">
          <a:xfrm>
            <a:off x="0" y="188640"/>
            <a:ext cx="9144000" cy="1930051"/>
          </a:xfrm>
          <a:prstGeom prst="rect">
            <a:avLst/>
          </a:prstGeom>
          <a:noFill/>
        </p:spPr>
      </p:pic>
      <p:pic>
        <p:nvPicPr>
          <p:cNvPr id="12" name="Obrázek 11" descr="C:\Users\Hermanek7\Desktop\transcend\ZANNA\lišta modrá s citátem.jpg"/>
          <p:cNvPicPr/>
          <p:nvPr/>
        </p:nvPicPr>
        <p:blipFill>
          <a:blip r:embed="rId2" cstate="print"/>
          <a:srcRect t="88805"/>
          <a:stretch>
            <a:fillRect/>
          </a:stretch>
        </p:blipFill>
        <p:spPr bwMode="auto">
          <a:xfrm>
            <a:off x="0" y="6453336"/>
            <a:ext cx="9144000" cy="256814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2699792" y="2060848"/>
            <a:ext cx="64442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cs-CZ" sz="5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Náročné mezigenerační vztahy a konflikty zde byly vždy a v každé době v minulosti.</a:t>
            </a:r>
          </a:p>
        </p:txBody>
      </p:sp>
      <p:pic>
        <p:nvPicPr>
          <p:cNvPr id="6147" name="Picture 3" descr="C:\Users\Hermanek7\Desktop\mezigenerační - fotky\5938e1b6f79a5846660adbe8aaf6b7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420888"/>
            <a:ext cx="2492067" cy="38427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Výsledek obrázku pro hromady kni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" name="Picture 2" descr="C:\Users\Hermanek7\Desktop\transcend\ZANNA\lišta modrá s citátem.jpg"/>
          <p:cNvPicPr>
            <a:picLocks noChangeAspect="1" noChangeArrowheads="1"/>
          </p:cNvPicPr>
          <p:nvPr/>
        </p:nvPicPr>
        <p:blipFill>
          <a:blip r:embed="rId2" cstate="print"/>
          <a:srcRect t="14209" b="32680"/>
          <a:stretch>
            <a:fillRect/>
          </a:stretch>
        </p:blipFill>
        <p:spPr bwMode="auto">
          <a:xfrm>
            <a:off x="0" y="188640"/>
            <a:ext cx="9144000" cy="1930051"/>
          </a:xfrm>
          <a:prstGeom prst="rect">
            <a:avLst/>
          </a:prstGeom>
          <a:noFill/>
        </p:spPr>
      </p:pic>
      <p:pic>
        <p:nvPicPr>
          <p:cNvPr id="12" name="Obrázek 11" descr="C:\Users\Hermanek7\Desktop\transcend\ZANNA\lišta modrá s citátem.jpg"/>
          <p:cNvPicPr/>
          <p:nvPr/>
        </p:nvPicPr>
        <p:blipFill>
          <a:blip r:embed="rId2" cstate="print"/>
          <a:srcRect t="88805"/>
          <a:stretch>
            <a:fillRect/>
          </a:stretch>
        </p:blipFill>
        <p:spPr bwMode="auto">
          <a:xfrm>
            <a:off x="0" y="6453336"/>
            <a:ext cx="9144000" cy="256814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-1" y="2492896"/>
            <a:ext cx="4335517" cy="3672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Něco</a:t>
            </a:r>
            <a:r>
              <a:rPr lang="en-US" sz="38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800" b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ze</a:t>
            </a:r>
            <a:r>
              <a:rPr lang="en-US" sz="38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800" b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života</a:t>
            </a:r>
            <a:r>
              <a:rPr lang="en-US" sz="38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800" b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většiny</a:t>
            </a:r>
            <a:r>
              <a:rPr lang="en-US" sz="38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z </a:t>
            </a:r>
            <a:r>
              <a:rPr lang="en-US" sz="3800" b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nás</a:t>
            </a:r>
            <a:r>
              <a:rPr lang="en-US" sz="38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i="0" u="none" strike="noStrike" kern="1200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- </a:t>
            </a:r>
            <a:r>
              <a:rPr kumimoji="0" lang="en-US" sz="3800" i="0" u="none" strike="noStrike" kern="1200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rodinné</a:t>
            </a:r>
            <a:r>
              <a:rPr kumimoji="0" lang="en-US" sz="3800" i="0" u="none" strike="noStrike" kern="1200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800" i="0" u="none" strike="noStrike" kern="1200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oslavy</a:t>
            </a:r>
            <a:endParaRPr kumimoji="0" lang="en-US" sz="3800" i="0" u="none" strike="noStrike" kern="1200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- </a:t>
            </a:r>
            <a:r>
              <a:rPr lang="en-US" sz="38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společné</a:t>
            </a:r>
            <a:r>
              <a:rPr lang="en-US" sz="3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8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bydlení</a:t>
            </a:r>
            <a:endParaRPr lang="en-US" sz="38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i="0" u="none" strike="noStrike" kern="1200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- </a:t>
            </a:r>
            <a:r>
              <a:rPr kumimoji="0" lang="en-US" sz="3800" i="0" u="none" strike="noStrike" kern="1200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rodiče</a:t>
            </a:r>
            <a:r>
              <a:rPr kumimoji="0" lang="en-US" sz="3800" i="0" u="none" strike="noStrike" kern="1200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a </a:t>
            </a:r>
            <a:r>
              <a:rPr kumimoji="0" lang="en-US" sz="3800" i="0" u="none" strike="noStrike" kern="1200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jejich</a:t>
            </a:r>
            <a:r>
              <a:rPr kumimoji="0" lang="en-US" sz="3800" i="0" u="none" strike="noStrike" kern="1200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800" i="0" u="none" strike="noStrike" kern="1200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rady</a:t>
            </a:r>
            <a:r>
              <a:rPr kumimoji="0" lang="en-US" sz="3800" i="0" u="none" strike="noStrike" kern="1200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do </a:t>
            </a:r>
            <a:r>
              <a:rPr kumimoji="0" lang="en-US" sz="3800" i="0" u="none" strike="noStrike" kern="1200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života</a:t>
            </a:r>
            <a:endParaRPr kumimoji="0" lang="cs-CZ" sz="3800" i="0" u="none" strike="noStrike" kern="1200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" name="Picture 5" descr="C:\Users\Hermanek7\Desktop\k prezentaci dobrá rodina\aaaaa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9500" y="2757981"/>
            <a:ext cx="4711953" cy="314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0966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Výsledek obrázku pro hromady kni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" name="Picture 2" descr="C:\Users\Hermanek7\Desktop\transcend\ZANNA\lišta modrá s citátem.jpg"/>
          <p:cNvPicPr>
            <a:picLocks noChangeAspect="1" noChangeArrowheads="1"/>
          </p:cNvPicPr>
          <p:nvPr/>
        </p:nvPicPr>
        <p:blipFill>
          <a:blip r:embed="rId2" cstate="print"/>
          <a:srcRect t="14209" b="32680"/>
          <a:stretch>
            <a:fillRect/>
          </a:stretch>
        </p:blipFill>
        <p:spPr bwMode="auto">
          <a:xfrm>
            <a:off x="0" y="188640"/>
            <a:ext cx="9144000" cy="1930051"/>
          </a:xfrm>
          <a:prstGeom prst="rect">
            <a:avLst/>
          </a:prstGeom>
          <a:noFill/>
        </p:spPr>
      </p:pic>
      <p:pic>
        <p:nvPicPr>
          <p:cNvPr id="12" name="Obrázek 11" descr="C:\Users\Hermanek7\Desktop\transcend\ZANNA\lišta modrá s citátem.jpg"/>
          <p:cNvPicPr/>
          <p:nvPr/>
        </p:nvPicPr>
        <p:blipFill>
          <a:blip r:embed="rId2" cstate="print"/>
          <a:srcRect t="88805"/>
          <a:stretch>
            <a:fillRect/>
          </a:stretch>
        </p:blipFill>
        <p:spPr bwMode="auto">
          <a:xfrm>
            <a:off x="0" y="6453336"/>
            <a:ext cx="9144000" cy="256814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0" y="2276872"/>
            <a:ext cx="91440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cs-CZ" sz="32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Prevence?</a:t>
            </a:r>
          </a:p>
          <a:p>
            <a:pPr lvl="0">
              <a:buFont typeface="Arial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2800" dirty="0">
                <a:solidFill>
                  <a:schemeClr val="bg1">
                    <a:lumMod val="50000"/>
                  </a:schemeClr>
                </a:solidFill>
              </a:rPr>
              <a:t>Nebuďte </a:t>
            </a: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zbytečně tvrdohlaví</a:t>
            </a:r>
            <a:r>
              <a:rPr lang="cs-CZ" sz="28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lvl="0">
              <a:buFont typeface="Arial" pitchFamily="34" charset="0"/>
              <a:buChar char="•"/>
            </a:pPr>
            <a:r>
              <a:rPr lang="cs-CZ" sz="2800" dirty="0">
                <a:solidFill>
                  <a:schemeClr val="bg1">
                    <a:lumMod val="50000"/>
                  </a:schemeClr>
                </a:solidFill>
              </a:rPr>
              <a:t> Vše, co v rámci mezigeneračních výměn názorů říkáte, si prve </a:t>
            </a: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dobře rozmyslete a važte slova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</a:rPr>
              <a:t>neobviňovat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</a:rPr>
              <a:t>nekritizovat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</a:rPr>
              <a:t>nepoučovat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cs-CZ" sz="2800" dirty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cs-CZ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Přijměte názory druhých</a:t>
            </a:r>
            <a:r>
              <a:rPr lang="cs-CZ" sz="2800" dirty="0">
                <a:solidFill>
                  <a:schemeClr val="bg1">
                    <a:lumMod val="50000"/>
                  </a:schemeClr>
                </a:solidFill>
              </a:rPr>
              <a:t>, berte jako běžnou věc i to, že je jasné, že se vždy neshodnete – doba a její nároky se stále mění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</a:rPr>
              <a:t>dovolit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</a:rPr>
              <a:t>názor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</a:rPr>
              <a:t>druhému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I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</a:rPr>
              <a:t>když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</a:rPr>
              <a:t>já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</a:rPr>
              <a:t>mám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</a:rPr>
              <a:t>jiný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cs-CZ" sz="28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algn="ctr">
              <a:buNone/>
            </a:pPr>
            <a:endParaRPr lang="cs-CZ" sz="16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Výsledek obrázku pro hromady kni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" name="Picture 2" descr="C:\Users\Hermanek7\Desktop\transcend\ZANNA\lišta modrá s citátem.jpg"/>
          <p:cNvPicPr>
            <a:picLocks noChangeAspect="1" noChangeArrowheads="1"/>
          </p:cNvPicPr>
          <p:nvPr/>
        </p:nvPicPr>
        <p:blipFill>
          <a:blip r:embed="rId2" cstate="print"/>
          <a:srcRect t="14209" b="32680"/>
          <a:stretch>
            <a:fillRect/>
          </a:stretch>
        </p:blipFill>
        <p:spPr bwMode="auto">
          <a:xfrm>
            <a:off x="0" y="188640"/>
            <a:ext cx="9144000" cy="1930051"/>
          </a:xfrm>
          <a:prstGeom prst="rect">
            <a:avLst/>
          </a:prstGeom>
          <a:noFill/>
        </p:spPr>
      </p:pic>
      <p:pic>
        <p:nvPicPr>
          <p:cNvPr id="12" name="Obrázek 11" descr="C:\Users\Hermanek7\Desktop\transcend\ZANNA\lišta modrá s citátem.jpg"/>
          <p:cNvPicPr/>
          <p:nvPr/>
        </p:nvPicPr>
        <p:blipFill>
          <a:blip r:embed="rId2" cstate="print"/>
          <a:srcRect t="88805"/>
          <a:stretch>
            <a:fillRect/>
          </a:stretch>
        </p:blipFill>
        <p:spPr bwMode="auto">
          <a:xfrm>
            <a:off x="0" y="6453336"/>
            <a:ext cx="9144000" cy="256814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307975" y="2298352"/>
            <a:ext cx="86409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cs-CZ" sz="32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Prevence?</a:t>
            </a:r>
          </a:p>
          <a:p>
            <a:pPr lvl="0">
              <a:buFont typeface="Arial" pitchFamily="34" charset="0"/>
              <a:buChar char="•"/>
            </a:pPr>
            <a:r>
              <a:rPr lang="cs-CZ" sz="2400" dirty="0">
                <a:solidFill>
                  <a:schemeClr val="bg1">
                    <a:lumMod val="50000"/>
                  </a:schemeClr>
                </a:solidFill>
              </a:rPr>
              <a:t> Uvědomujte si, že </a:t>
            </a:r>
            <a:r>
              <a:rPr lang="cs-CZ" sz="2400" b="1" dirty="0">
                <a:solidFill>
                  <a:schemeClr val="bg1">
                    <a:lumMod val="50000"/>
                  </a:schemeClr>
                </a:solidFill>
              </a:rPr>
              <a:t>mezigenerační vztahy jsou náročné všude</a:t>
            </a:r>
            <a:r>
              <a:rPr lang="cs-CZ" sz="24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lvl="0">
              <a:buFont typeface="Arial" pitchFamily="34" charset="0"/>
              <a:buChar char="•"/>
            </a:pPr>
            <a:r>
              <a:rPr lang="cs-CZ" sz="2400" dirty="0">
                <a:solidFill>
                  <a:schemeClr val="bg1">
                    <a:lumMod val="50000"/>
                  </a:schemeClr>
                </a:solidFill>
              </a:rPr>
              <a:t> Předcházejte extrémně vypjatým situacím, které mohou končit tím, že generační spor se vyhrotí tak, že aktéři nedorozumění spolu třeba i několik let nepromluví.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lvl="0" algn="ctr">
              <a:buFont typeface="Arial" pitchFamily="34" charset="0"/>
              <a:buChar char="•"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2400" b="1" u="sng" dirty="0">
                <a:solidFill>
                  <a:schemeClr val="bg1">
                    <a:lumMod val="50000"/>
                  </a:schemeClr>
                </a:solidFill>
              </a:rPr>
              <a:t>Starší generace </a:t>
            </a:r>
            <a:r>
              <a:rPr lang="cs-CZ" sz="2400" b="1" dirty="0">
                <a:solidFill>
                  <a:schemeClr val="bg1">
                    <a:lumMod val="50000"/>
                  </a:schemeClr>
                </a:solidFill>
              </a:rPr>
              <a:t>by měly nechat ty mladší dospět v klidu a dopřát jim nalezení svojí vlastní životní cesty s laskavou a chápající podporou svých rodičů.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  <a:p>
            <a:pPr lvl="0" algn="ctr"/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X</a:t>
            </a:r>
            <a:endParaRPr lang="cs-CZ" sz="2400" b="1" dirty="0">
              <a:solidFill>
                <a:schemeClr val="bg1">
                  <a:lumMod val="50000"/>
                </a:schemeClr>
              </a:solidFill>
            </a:endParaRPr>
          </a:p>
          <a:p>
            <a:pPr lvl="0" algn="ctr">
              <a:buFont typeface="Arial" pitchFamily="34" charset="0"/>
              <a:buChar char="•"/>
            </a:pPr>
            <a:r>
              <a:rPr lang="cs-CZ" sz="2400" b="1" u="sng" dirty="0">
                <a:solidFill>
                  <a:schemeClr val="bg1">
                    <a:lumMod val="50000"/>
                  </a:schemeClr>
                </a:solidFill>
              </a:rPr>
              <a:t> Mladší generace </a:t>
            </a:r>
            <a:r>
              <a:rPr lang="cs-CZ" sz="2400" b="1" dirty="0">
                <a:solidFill>
                  <a:schemeClr val="bg1">
                    <a:lumMod val="50000"/>
                  </a:schemeClr>
                </a:solidFill>
              </a:rPr>
              <a:t>by neměly zapomínat na respekt a úctu vůči starším.</a:t>
            </a:r>
          </a:p>
          <a:p>
            <a:pPr lvl="0">
              <a:buFont typeface="Arial" pitchFamily="34" charset="0"/>
              <a:buChar char="•"/>
            </a:pPr>
            <a:endParaRPr lang="cs-CZ" sz="2400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buNone/>
            </a:pPr>
            <a:endParaRPr lang="cs-CZ" sz="16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3668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Výsledek obrázku pro hromady kni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" name="Picture 2" descr="C:\Users\Hermanek7\Desktop\transcend\ZANNA\lišta modrá s citátem.jpg"/>
          <p:cNvPicPr>
            <a:picLocks noChangeAspect="1" noChangeArrowheads="1"/>
          </p:cNvPicPr>
          <p:nvPr/>
        </p:nvPicPr>
        <p:blipFill>
          <a:blip r:embed="rId2" cstate="print"/>
          <a:srcRect t="14209" b="32680"/>
          <a:stretch>
            <a:fillRect/>
          </a:stretch>
        </p:blipFill>
        <p:spPr bwMode="auto">
          <a:xfrm>
            <a:off x="0" y="188640"/>
            <a:ext cx="9144000" cy="1930051"/>
          </a:xfrm>
          <a:prstGeom prst="rect">
            <a:avLst/>
          </a:prstGeom>
          <a:noFill/>
        </p:spPr>
      </p:pic>
      <p:pic>
        <p:nvPicPr>
          <p:cNvPr id="12" name="Obrázek 11" descr="C:\Users\Hermanek7\Desktop\transcend\ZANNA\lišta modrá s citátem.jpg"/>
          <p:cNvPicPr/>
          <p:nvPr/>
        </p:nvPicPr>
        <p:blipFill>
          <a:blip r:embed="rId2" cstate="print"/>
          <a:srcRect t="88805"/>
          <a:stretch>
            <a:fillRect/>
          </a:stretch>
        </p:blipFill>
        <p:spPr bwMode="auto">
          <a:xfrm>
            <a:off x="0" y="6453336"/>
            <a:ext cx="9144000" cy="256814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251520" y="2204864"/>
            <a:ext cx="86409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cs-CZ" sz="5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…zkrátka…</a:t>
            </a:r>
          </a:p>
          <a:p>
            <a:pPr algn="ctr">
              <a:buNone/>
            </a:pPr>
            <a:r>
              <a:rPr lang="cs-CZ" sz="5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ROZDÍLNÁ ŽIVOTNÍ ZKUŠENOST!</a:t>
            </a:r>
          </a:p>
          <a:p>
            <a:pPr algn="ctr">
              <a:buNone/>
            </a:pPr>
            <a:r>
              <a:rPr lang="cs-CZ" sz="3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(jiné prostředí, jiná doba, politická situace, politické změny, studium, prostředí, hračky, jídlo, …)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Výsledek obrázku pro hromady kni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" name="Picture 2" descr="C:\Users\Hermanek7\Desktop\transcend\ZANNA\lišta modrá s citátem.jpg"/>
          <p:cNvPicPr>
            <a:picLocks noChangeAspect="1" noChangeArrowheads="1"/>
          </p:cNvPicPr>
          <p:nvPr/>
        </p:nvPicPr>
        <p:blipFill>
          <a:blip r:embed="rId2" cstate="print"/>
          <a:srcRect t="14209" b="32680"/>
          <a:stretch>
            <a:fillRect/>
          </a:stretch>
        </p:blipFill>
        <p:spPr bwMode="auto">
          <a:xfrm>
            <a:off x="0" y="188640"/>
            <a:ext cx="9144000" cy="1930051"/>
          </a:xfrm>
          <a:prstGeom prst="rect">
            <a:avLst/>
          </a:prstGeom>
          <a:noFill/>
        </p:spPr>
      </p:pic>
      <p:pic>
        <p:nvPicPr>
          <p:cNvPr id="12" name="Obrázek 11" descr="C:\Users\Hermanek7\Desktop\transcend\ZANNA\lišta modrá s citátem.jpg"/>
          <p:cNvPicPr/>
          <p:nvPr/>
        </p:nvPicPr>
        <p:blipFill>
          <a:blip r:embed="rId2" cstate="print"/>
          <a:srcRect t="88805"/>
          <a:stretch>
            <a:fillRect/>
          </a:stretch>
        </p:blipFill>
        <p:spPr bwMode="auto">
          <a:xfrm>
            <a:off x="0" y="6453336"/>
            <a:ext cx="9144000" cy="256814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251520" y="2204864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cs-CZ" sz="5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…a tedy odlišné životní názory a postoje!</a:t>
            </a:r>
          </a:p>
        </p:txBody>
      </p:sp>
      <p:sp>
        <p:nvSpPr>
          <p:cNvPr id="10" name="Obdélník 9"/>
          <p:cNvSpPr/>
          <p:nvPr/>
        </p:nvSpPr>
        <p:spPr>
          <a:xfrm>
            <a:off x="251520" y="4581128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cs-CZ" sz="5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- Sokrates…</a:t>
            </a:r>
          </a:p>
          <a:p>
            <a:pPr algn="ctr">
              <a:buNone/>
            </a:pPr>
            <a:r>
              <a:rPr lang="cs-CZ" sz="5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- Platon…</a:t>
            </a:r>
          </a:p>
        </p:txBody>
      </p:sp>
      <p:pic>
        <p:nvPicPr>
          <p:cNvPr id="7170" name="Picture 2" descr="C:\Users\Hermanek7\Desktop\mezigenerační - fotky\plat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077072"/>
            <a:ext cx="1608997" cy="2132856"/>
          </a:xfrm>
          <a:prstGeom prst="rect">
            <a:avLst/>
          </a:prstGeom>
          <a:noFill/>
        </p:spPr>
      </p:pic>
      <p:pic>
        <p:nvPicPr>
          <p:cNvPr id="7171" name="Picture 3" descr="C:\Users\Hermanek7\Desktop\mezigenerační - fotky\sokrat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077072"/>
            <a:ext cx="1776704" cy="2162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Výsledek obrázku pro hromady kni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" name="Picture 2" descr="C:\Users\Hermanek7\Desktop\transcend\ZANNA\lišta modrá s citátem.jpg"/>
          <p:cNvPicPr>
            <a:picLocks noChangeAspect="1" noChangeArrowheads="1"/>
          </p:cNvPicPr>
          <p:nvPr/>
        </p:nvPicPr>
        <p:blipFill>
          <a:blip r:embed="rId2" cstate="print"/>
          <a:srcRect t="14209" b="32680"/>
          <a:stretch>
            <a:fillRect/>
          </a:stretch>
        </p:blipFill>
        <p:spPr bwMode="auto">
          <a:xfrm>
            <a:off x="0" y="188640"/>
            <a:ext cx="9144000" cy="1930051"/>
          </a:xfrm>
          <a:prstGeom prst="rect">
            <a:avLst/>
          </a:prstGeom>
          <a:noFill/>
        </p:spPr>
      </p:pic>
      <p:pic>
        <p:nvPicPr>
          <p:cNvPr id="12" name="Obrázek 11" descr="C:\Users\Hermanek7\Desktop\transcend\ZANNA\lišta modrá s citátem.jpg"/>
          <p:cNvPicPr/>
          <p:nvPr/>
        </p:nvPicPr>
        <p:blipFill>
          <a:blip r:embed="rId2" cstate="print"/>
          <a:srcRect t="88805"/>
          <a:stretch>
            <a:fillRect/>
          </a:stretch>
        </p:blipFill>
        <p:spPr bwMode="auto">
          <a:xfrm>
            <a:off x="0" y="6453336"/>
            <a:ext cx="9144000" cy="256814"/>
          </a:xfrm>
          <a:prstGeom prst="rect">
            <a:avLst/>
          </a:prstGeom>
          <a:noFill/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0" y="2924944"/>
            <a:ext cx="5833241" cy="3240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…a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proč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vůbec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budovat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vztahy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mezi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generacemi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 </a:t>
            </a:r>
            <a:endParaRPr kumimoji="0" lang="cs-CZ" sz="5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Obrázek 2">
            <a:extLst>
              <a:ext uri="{FF2B5EF4-FFF2-40B4-BE49-F238E27FC236}">
                <a16:creationId xmlns:a16="http://schemas.microsoft.com/office/drawing/2014/main" id="{5FE383DA-6862-4FB0-96C1-F0A0919B8E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448" y="2291009"/>
            <a:ext cx="2893464" cy="40183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ermanek7\Desktop\transcend\ZANNA\lišta modrá s citátem.jpg"/>
          <p:cNvPicPr>
            <a:picLocks noChangeAspect="1" noChangeArrowheads="1"/>
          </p:cNvPicPr>
          <p:nvPr/>
        </p:nvPicPr>
        <p:blipFill>
          <a:blip r:embed="rId2" cstate="print"/>
          <a:srcRect t="14209" b="32680"/>
          <a:stretch>
            <a:fillRect/>
          </a:stretch>
        </p:blipFill>
        <p:spPr bwMode="auto">
          <a:xfrm>
            <a:off x="0" y="116632"/>
            <a:ext cx="9144000" cy="1930051"/>
          </a:xfrm>
          <a:prstGeom prst="rect">
            <a:avLst/>
          </a:prstGeom>
          <a:noFill/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0" y="2420888"/>
            <a:ext cx="8748464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2900" dirty="0">
              <a:solidFill>
                <a:srgbClr val="6B4723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psycholožka, lektorka, ředitelka neziskové</a:t>
            </a:r>
            <a:r>
              <a:rPr kumimoji="0" lang="cs-CZ" sz="29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organizace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 maminka, dcera, sestra</a:t>
            </a:r>
            <a:r>
              <a:rPr lang="en-US" sz="2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,…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6B472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0" y="1772816"/>
            <a:ext cx="874846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Zuzana </a:t>
            </a:r>
            <a:r>
              <a:rPr kumimoji="0" lang="cs-CZ" sz="4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Staroštíková</a:t>
            </a:r>
            <a:r>
              <a:rPr lang="cs-CZ" sz="67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Obrázek 10" descr="C:\Users\Hermanek7\Desktop\fotky k vyvolání do rámečku\IMG_20160625_183655.jpg"/>
          <p:cNvPicPr/>
          <p:nvPr/>
        </p:nvPicPr>
        <p:blipFill>
          <a:blip r:embed="rId3" cstate="print"/>
          <a:srcRect l="10221" r="13628"/>
          <a:stretch>
            <a:fillRect/>
          </a:stretch>
        </p:blipFill>
        <p:spPr bwMode="auto">
          <a:xfrm>
            <a:off x="3059832" y="4293096"/>
            <a:ext cx="2917534" cy="211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ázek 11" descr="Fotka u&amp;zcaron;ivatele Zuzana Staroštíková."/>
          <p:cNvPicPr/>
          <p:nvPr/>
        </p:nvPicPr>
        <p:blipFill>
          <a:blip r:embed="rId4" cstate="print"/>
          <a:srcRect l="7012" t="15748" r="14024" b="19685"/>
          <a:stretch>
            <a:fillRect/>
          </a:stretch>
        </p:blipFill>
        <p:spPr bwMode="auto">
          <a:xfrm>
            <a:off x="6732240" y="3645024"/>
            <a:ext cx="1944215" cy="2861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ázek 12" descr="Fotka u&amp;zcaron;ivatele Zuzana Staroštíková."/>
          <p:cNvPicPr/>
          <p:nvPr/>
        </p:nvPicPr>
        <p:blipFill>
          <a:blip r:embed="rId5" cstate="print"/>
          <a:srcRect l="15748" r="15748"/>
          <a:stretch>
            <a:fillRect/>
          </a:stretch>
        </p:blipFill>
        <p:spPr bwMode="auto">
          <a:xfrm>
            <a:off x="683568" y="4005064"/>
            <a:ext cx="1872208" cy="2644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Výsledek obrázku pro hromady kni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" name="Picture 2" descr="C:\Users\Hermanek7\Desktop\transcend\ZANNA\lišta modrá s citátem.jpg"/>
          <p:cNvPicPr>
            <a:picLocks noChangeAspect="1" noChangeArrowheads="1"/>
          </p:cNvPicPr>
          <p:nvPr/>
        </p:nvPicPr>
        <p:blipFill>
          <a:blip r:embed="rId2" cstate="print"/>
          <a:srcRect t="14209" b="32680"/>
          <a:stretch>
            <a:fillRect/>
          </a:stretch>
        </p:blipFill>
        <p:spPr bwMode="auto">
          <a:xfrm>
            <a:off x="0" y="0"/>
            <a:ext cx="9144000" cy="1930051"/>
          </a:xfrm>
          <a:prstGeom prst="rect">
            <a:avLst/>
          </a:prstGeom>
          <a:noFill/>
        </p:spPr>
      </p:pic>
      <p:pic>
        <p:nvPicPr>
          <p:cNvPr id="12" name="Obrázek 11" descr="C:\Users\Hermanek7\Desktop\transcend\ZANNA\lišta modrá s citátem.jpg"/>
          <p:cNvPicPr/>
          <p:nvPr/>
        </p:nvPicPr>
        <p:blipFill>
          <a:blip r:embed="rId2" cstate="print"/>
          <a:srcRect t="88805"/>
          <a:stretch>
            <a:fillRect/>
          </a:stretch>
        </p:blipFill>
        <p:spPr bwMode="auto">
          <a:xfrm>
            <a:off x="0" y="6453336"/>
            <a:ext cx="9144000" cy="256814"/>
          </a:xfrm>
          <a:prstGeom prst="rect">
            <a:avLst/>
          </a:prstGeom>
          <a:noFill/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1988840"/>
            <a:ext cx="9144000" cy="46085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2800" cap="all" dirty="0" err="1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Většina</a:t>
            </a:r>
            <a:r>
              <a:rPr lang="en-US" sz="2800" cap="all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800" cap="all" dirty="0" err="1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mezigeneračních</a:t>
            </a:r>
            <a:r>
              <a:rPr lang="en-US" sz="2800" cap="all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800" cap="all" dirty="0" err="1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sporů</a:t>
            </a:r>
            <a:r>
              <a:rPr lang="en-US" sz="2800" cap="all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800" cap="all" dirty="0" err="1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pramení</a:t>
            </a:r>
            <a:r>
              <a:rPr lang="en-US" sz="2800" cap="all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z </a:t>
            </a:r>
            <a:r>
              <a:rPr lang="en-US" sz="2800" cap="all" dirty="0" err="1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pokřiveného</a:t>
            </a:r>
            <a:r>
              <a:rPr lang="en-US" sz="2800" cap="all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800" cap="all" dirty="0" err="1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názoru</a:t>
            </a:r>
            <a:r>
              <a:rPr lang="en-US" sz="2800" cap="all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800" cap="all" dirty="0" err="1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na</a:t>
            </a:r>
            <a:r>
              <a:rPr lang="en-US" sz="2800" cap="all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800" cap="all" dirty="0" err="1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jinou</a:t>
            </a:r>
            <a:r>
              <a:rPr lang="en-US" sz="2800" cap="all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800" cap="all" dirty="0" err="1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generaci</a:t>
            </a:r>
            <a:r>
              <a:rPr lang="en-US" sz="2800" cap="all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.</a:t>
            </a:r>
          </a:p>
          <a:p>
            <a:pPr algn="ctr" eaLnBrk="1" hangingPunct="1">
              <a:defRPr/>
            </a:pPr>
            <a:endParaRPr lang="en-US" sz="2800" b="1" cap="all" dirty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n-US" sz="2800" b="1" cap="all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                                     “</a:t>
            </a:r>
            <a:r>
              <a:rPr lang="en-US" sz="2800" b="1" cap="all" dirty="0" err="1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nekritizuj</a:t>
            </a:r>
            <a:r>
              <a:rPr lang="en-US" sz="2800" b="1" cap="all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, </a:t>
            </a:r>
            <a:r>
              <a:rPr lang="en-US" sz="2800" b="1" cap="all" dirty="0" err="1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pokud</a:t>
            </a:r>
            <a:r>
              <a:rPr lang="en-US" sz="2800" b="1" cap="all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800" b="1" cap="all" dirty="0" err="1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jsi</a:t>
            </a:r>
            <a:r>
              <a:rPr lang="en-US" sz="2800" b="1" cap="all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2800" b="1" cap="all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                                          </a:t>
            </a:r>
            <a:r>
              <a:rPr lang="en-US" sz="2800" b="1" cap="all" dirty="0" err="1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Nešel</a:t>
            </a:r>
            <a:r>
              <a:rPr lang="en-US" sz="2800" b="1" cap="all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800" b="1" cap="all" dirty="0" err="1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kus</a:t>
            </a:r>
            <a:r>
              <a:rPr lang="en-US" sz="2800" b="1" cap="all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800" b="1" cap="all" dirty="0" err="1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života</a:t>
            </a:r>
            <a:r>
              <a:rPr lang="en-US" sz="2800" b="1" cap="all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2800" b="1" cap="all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                                           v </a:t>
            </a:r>
            <a:r>
              <a:rPr lang="en-US" sz="2800" b="1" cap="all" dirty="0" err="1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mých</a:t>
            </a:r>
            <a:r>
              <a:rPr lang="en-US" sz="2800" b="1" cap="all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800" b="1" cap="all" dirty="0" err="1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botách</a:t>
            </a:r>
            <a:r>
              <a:rPr lang="en-US" sz="2800" b="1" cap="all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”</a:t>
            </a:r>
            <a:endParaRPr lang="cs-CZ" sz="3200" b="1" cap="all" dirty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endParaRPr lang="cs-CZ" sz="3200" b="1" cap="all" dirty="0"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endParaRPr lang="cs-CZ" sz="3200" b="1" cap="all" dirty="0"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endParaRPr lang="cs-CZ" sz="1800" i="1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cs-CZ" sz="1800" b="1" u="sng" dirty="0">
              <a:latin typeface="Arial" charset="0"/>
              <a:cs typeface="Arial" charset="0"/>
            </a:endParaRPr>
          </a:p>
          <a:p>
            <a:pPr marL="342900" indent="-342900" eaLnBrk="1" hangingPunct="1">
              <a:buFontTx/>
              <a:buChar char="-"/>
              <a:defRPr/>
            </a:pPr>
            <a:endParaRPr lang="cs-CZ" sz="1800" i="1" dirty="0">
              <a:latin typeface="Arial" charset="0"/>
              <a:cs typeface="Arial" charset="0"/>
            </a:endParaRPr>
          </a:p>
        </p:txBody>
      </p:sp>
      <p:pic>
        <p:nvPicPr>
          <p:cNvPr id="13" name="Picture 3" descr="C:\Users\Hermanek7\Desktop\k prezentaci dobrá rodina\jj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207" y="3143588"/>
            <a:ext cx="3350171" cy="304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Výsledek obrázku pro hromady kni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" name="Picture 2" descr="C:\Users\Hermanek7\Desktop\transcend\ZANNA\lišta modrá s citátem.jpg"/>
          <p:cNvPicPr>
            <a:picLocks noChangeAspect="1" noChangeArrowheads="1"/>
          </p:cNvPicPr>
          <p:nvPr/>
        </p:nvPicPr>
        <p:blipFill>
          <a:blip r:embed="rId2" cstate="print"/>
          <a:srcRect t="14209" b="32680"/>
          <a:stretch>
            <a:fillRect/>
          </a:stretch>
        </p:blipFill>
        <p:spPr bwMode="auto">
          <a:xfrm>
            <a:off x="0" y="0"/>
            <a:ext cx="9144000" cy="1930051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1916832"/>
            <a:ext cx="9144000" cy="280756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54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Vzájemný</a:t>
            </a:r>
            <a:r>
              <a:rPr lang="en-US" sz="5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respekt</a:t>
            </a:r>
            <a:r>
              <a:rPr lang="en-US" sz="5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cs-CZ" sz="5400" cap="all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defRPr/>
            </a:pPr>
            <a:endParaRPr lang="cs-CZ" sz="1800" i="1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cs-CZ" sz="1800" b="1" u="sng" dirty="0">
              <a:latin typeface="Arial" charset="0"/>
              <a:cs typeface="Arial" charset="0"/>
            </a:endParaRPr>
          </a:p>
          <a:p>
            <a:pPr marL="342900" indent="-342900" eaLnBrk="1" hangingPunct="1">
              <a:buFontTx/>
              <a:buChar char="-"/>
              <a:defRPr/>
            </a:pPr>
            <a:endParaRPr lang="cs-CZ" sz="1800" i="1" dirty="0">
              <a:latin typeface="Arial" charset="0"/>
              <a:cs typeface="Arial" charset="0"/>
            </a:endParaRPr>
          </a:p>
        </p:txBody>
      </p:sp>
      <p:pic>
        <p:nvPicPr>
          <p:cNvPr id="8" name="Picture 4" descr="C:\Users\Hermanek7\Desktop\k prezentaci dobrá rodina\r.jpg"/>
          <p:cNvPicPr>
            <a:picLocks noChangeAspect="1" noChangeArrowheads="1"/>
          </p:cNvPicPr>
          <p:nvPr/>
        </p:nvPicPr>
        <p:blipFill>
          <a:blip r:embed="rId3" cstate="print"/>
          <a:srcRect b="6749"/>
          <a:stretch>
            <a:fillRect/>
          </a:stretch>
        </p:blipFill>
        <p:spPr bwMode="auto">
          <a:xfrm>
            <a:off x="1125441" y="2789605"/>
            <a:ext cx="6612799" cy="3851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Výsledek obrázku pro hromady kni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" name="Picture 2" descr="C:\Users\Hermanek7\Desktop\transcend\ZANNA\lišta modrá s citátem.jpg"/>
          <p:cNvPicPr>
            <a:picLocks noChangeAspect="1" noChangeArrowheads="1"/>
          </p:cNvPicPr>
          <p:nvPr/>
        </p:nvPicPr>
        <p:blipFill>
          <a:blip r:embed="rId2" cstate="print"/>
          <a:srcRect t="14209" b="32680"/>
          <a:stretch>
            <a:fillRect/>
          </a:stretch>
        </p:blipFill>
        <p:spPr bwMode="auto">
          <a:xfrm>
            <a:off x="0" y="188640"/>
            <a:ext cx="9144000" cy="1930051"/>
          </a:xfrm>
          <a:prstGeom prst="rect">
            <a:avLst/>
          </a:prstGeom>
          <a:noFill/>
        </p:spPr>
      </p:pic>
      <p:pic>
        <p:nvPicPr>
          <p:cNvPr id="12" name="Obrázek 11" descr="C:\Users\Hermanek7\Desktop\transcend\ZANNA\lišta modrá s citátem.jpg"/>
          <p:cNvPicPr/>
          <p:nvPr/>
        </p:nvPicPr>
        <p:blipFill>
          <a:blip r:embed="rId2" cstate="print"/>
          <a:srcRect t="88805"/>
          <a:stretch>
            <a:fillRect/>
          </a:stretch>
        </p:blipFill>
        <p:spPr bwMode="auto">
          <a:xfrm>
            <a:off x="0" y="6453336"/>
            <a:ext cx="9144000" cy="256814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11560" y="2276872"/>
            <a:ext cx="8101012" cy="194496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cs-CZ" sz="3200" b="1" u="sng" cap="all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Je to moc těžké?</a:t>
            </a:r>
            <a:endParaRPr lang="cs-CZ" sz="1800" b="1" u="sng" dirty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marL="342900" indent="-342900" eaLnBrk="1" hangingPunct="1">
              <a:buFontTx/>
              <a:buChar char="-"/>
              <a:defRPr/>
            </a:pPr>
            <a:endParaRPr lang="cs-CZ" sz="1800" i="1" dirty="0">
              <a:latin typeface="Arial" charset="0"/>
              <a:cs typeface="Arial" charset="0"/>
            </a:endParaRPr>
          </a:p>
        </p:txBody>
      </p:sp>
      <p:pic>
        <p:nvPicPr>
          <p:cNvPr id="8" name="Picture 6" descr="C:\Users\Hermanek7\Desktop\k prezentaci dobrá rodina\ss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996952"/>
            <a:ext cx="6699250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Výsledek obrázku pro hromady kni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" name="Picture 2" descr="C:\Users\Hermanek7\Desktop\transcend\ZANNA\lišta modrá s citátem.jpg"/>
          <p:cNvPicPr>
            <a:picLocks noChangeAspect="1" noChangeArrowheads="1"/>
          </p:cNvPicPr>
          <p:nvPr/>
        </p:nvPicPr>
        <p:blipFill>
          <a:blip r:embed="rId2" cstate="print"/>
          <a:srcRect t="14209" b="32680"/>
          <a:stretch>
            <a:fillRect/>
          </a:stretch>
        </p:blipFill>
        <p:spPr bwMode="auto">
          <a:xfrm>
            <a:off x="0" y="188640"/>
            <a:ext cx="9144000" cy="1930051"/>
          </a:xfrm>
          <a:prstGeom prst="rect">
            <a:avLst/>
          </a:prstGeom>
          <a:noFill/>
        </p:spPr>
      </p:pic>
      <p:pic>
        <p:nvPicPr>
          <p:cNvPr id="12" name="Obrázek 11" descr="C:\Users\Hermanek7\Desktop\transcend\ZANNA\lišta modrá s citátem.jpg"/>
          <p:cNvPicPr/>
          <p:nvPr/>
        </p:nvPicPr>
        <p:blipFill>
          <a:blip r:embed="rId2" cstate="print"/>
          <a:srcRect t="88805"/>
          <a:stretch>
            <a:fillRect/>
          </a:stretch>
        </p:blipFill>
        <p:spPr bwMode="auto">
          <a:xfrm>
            <a:off x="0" y="6453336"/>
            <a:ext cx="9144000" cy="256814"/>
          </a:xfrm>
          <a:prstGeom prst="rect">
            <a:avLst/>
          </a:prstGeom>
          <a:noFill/>
        </p:spPr>
      </p:pic>
      <p:pic>
        <p:nvPicPr>
          <p:cNvPr id="2" name="Picture 2" descr="C:\Users\Hermanek7\Desktop\bacha-900x600.jpg">
            <a:extLst>
              <a:ext uri="{FF2B5EF4-FFF2-40B4-BE49-F238E27FC236}">
                <a16:creationId xmlns:a16="http://schemas.microsoft.com/office/drawing/2014/main" id="{B0B19ED0-F5D5-4042-8D4B-A0A729EF6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b="18268"/>
          <a:stretch>
            <a:fillRect/>
          </a:stretch>
        </p:blipFill>
        <p:spPr bwMode="auto">
          <a:xfrm>
            <a:off x="748862" y="2275221"/>
            <a:ext cx="7895897" cy="4021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/>
          </p:cNvSpPr>
          <p:nvPr/>
        </p:nvSpPr>
        <p:spPr>
          <a:xfrm>
            <a:off x="0" y="1628800"/>
            <a:ext cx="8892480" cy="540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74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74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Děkuji</a:t>
            </a:r>
            <a:r>
              <a:rPr kumimoji="0" lang="cs-CZ" sz="740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za pozornost </a:t>
            </a:r>
          </a:p>
          <a:p>
            <a:pPr lvl="0" algn="ctr">
              <a:spcBef>
                <a:spcPct val="0"/>
              </a:spcBef>
            </a:pPr>
            <a:r>
              <a:rPr kumimoji="0" lang="cs-CZ" sz="740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přeji příjemné dny!</a:t>
            </a:r>
            <a:r>
              <a:rPr lang="cs-CZ" sz="7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</a:p>
          <a:p>
            <a:pPr lvl="0" algn="ctr">
              <a:spcBef>
                <a:spcPct val="0"/>
              </a:spcBef>
            </a:pPr>
            <a:endParaRPr lang="cs-CZ" sz="4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lvl="0" algn="ctr">
              <a:spcBef>
                <a:spcPct val="0"/>
              </a:spcBef>
            </a:pPr>
            <a:endParaRPr lang="cs-CZ" sz="4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lvl="0">
              <a:lnSpc>
                <a:spcPct val="170000"/>
              </a:lnSpc>
              <a:spcBef>
                <a:spcPct val="0"/>
              </a:spcBef>
            </a:pPr>
            <a:r>
              <a:rPr lang="cs-CZ" sz="71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www.</a:t>
            </a:r>
            <a:r>
              <a:rPr lang="cs-CZ" sz="7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ZANNA.cz</a:t>
            </a:r>
            <a:br>
              <a:rPr lang="cs-CZ" sz="3100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cs-CZ" sz="3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Kontakty:   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cs-CZ" sz="3400" dirty="0">
                <a:solidFill>
                  <a:schemeClr val="bg1">
                    <a:lumMod val="50000"/>
                  </a:schemeClr>
                </a:solidFill>
              </a:rPr>
              <a:t>Mgr. Zuzana </a:t>
            </a:r>
            <a:r>
              <a:rPr lang="cs-CZ" sz="3400" dirty="0" err="1">
                <a:solidFill>
                  <a:schemeClr val="bg1">
                    <a:lumMod val="50000"/>
                  </a:schemeClr>
                </a:solidFill>
              </a:rPr>
              <a:t>Staroštíková</a:t>
            </a:r>
            <a:endParaRPr lang="cs-CZ" sz="3400" dirty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lnSpc>
                <a:spcPct val="110000"/>
              </a:lnSpc>
              <a:spcBef>
                <a:spcPct val="0"/>
              </a:spcBef>
            </a:pPr>
            <a:r>
              <a:rPr lang="cs-CZ" sz="3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z.</a:t>
            </a:r>
            <a:r>
              <a:rPr lang="cs-CZ" sz="34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starostikova</a:t>
            </a:r>
            <a:r>
              <a:rPr lang="cs-CZ" sz="3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@seznam.</a:t>
            </a:r>
            <a:r>
              <a:rPr lang="cs-CZ" sz="34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cz</a:t>
            </a:r>
            <a:r>
              <a:rPr lang="cs-CZ" sz="3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</a:p>
          <a:p>
            <a:pPr lvl="0">
              <a:lnSpc>
                <a:spcPct val="110000"/>
              </a:lnSpc>
              <a:spcBef>
                <a:spcPct val="0"/>
              </a:spcBef>
            </a:pPr>
            <a:r>
              <a:rPr lang="cs-CZ" sz="3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+420 739 428 048</a:t>
            </a:r>
          </a:p>
          <a:p>
            <a:pPr lvl="0">
              <a:lnSpc>
                <a:spcPct val="110000"/>
              </a:lnSpc>
              <a:spcBef>
                <a:spcPct val="0"/>
              </a:spcBef>
            </a:pPr>
            <a:r>
              <a:rPr lang="cs-CZ" sz="3400" dirty="0">
                <a:solidFill>
                  <a:schemeClr val="bg1">
                    <a:lumMod val="50000"/>
                  </a:schemeClr>
                </a:solidFill>
              </a:rPr>
              <a:t>náves Svobody 41, Olomouc</a:t>
            </a:r>
            <a:endParaRPr kumimoji="0" lang="cs-CZ" sz="3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6" descr="C:\Users\Hermanek7\Desktop\k prezentaci dobrá rodina\l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9" y="3904926"/>
            <a:ext cx="3888432" cy="259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Hermanek7\Desktop\transcend\ZANNA\lišta modrá s citátem.jpg"/>
          <p:cNvPicPr>
            <a:picLocks noChangeAspect="1" noChangeArrowheads="1"/>
          </p:cNvPicPr>
          <p:nvPr/>
        </p:nvPicPr>
        <p:blipFill>
          <a:blip r:embed="rId3" cstate="print"/>
          <a:srcRect t="14209" b="32680"/>
          <a:stretch>
            <a:fillRect/>
          </a:stretch>
        </p:blipFill>
        <p:spPr bwMode="auto">
          <a:xfrm>
            <a:off x="0" y="0"/>
            <a:ext cx="9144000" cy="1930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práce\Loga\Logo Centrum pro rodiny s dvojčaty\logo_maly tex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4437112"/>
            <a:ext cx="1656184" cy="1440019"/>
          </a:xfrm>
          <a:prstGeom prst="rect">
            <a:avLst/>
          </a:prstGeom>
          <a:noFill/>
        </p:spPr>
      </p:pic>
      <p:pic>
        <p:nvPicPr>
          <p:cNvPr id="2052" name="Picture 4" descr="E:\práce\Loga\FOO\FamilyOO_logo_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941168"/>
            <a:ext cx="4176464" cy="854923"/>
          </a:xfrm>
          <a:prstGeom prst="rect">
            <a:avLst/>
          </a:prstGeom>
          <a:noFill/>
        </p:spPr>
      </p:pic>
      <p:pic>
        <p:nvPicPr>
          <p:cNvPr id="7" name="Picture 2" descr="C:\Users\Hermanek7\Desktop\transcend\ZANNA\lišta modrá s citátem.jpg"/>
          <p:cNvPicPr>
            <a:picLocks noChangeAspect="1" noChangeArrowheads="1"/>
          </p:cNvPicPr>
          <p:nvPr/>
        </p:nvPicPr>
        <p:blipFill>
          <a:blip r:embed="rId4" cstate="print"/>
          <a:srcRect t="14209" b="32680"/>
          <a:stretch>
            <a:fillRect/>
          </a:stretch>
        </p:blipFill>
        <p:spPr bwMode="auto">
          <a:xfrm>
            <a:off x="0" y="116632"/>
            <a:ext cx="9144000" cy="1628799"/>
          </a:xfrm>
          <a:prstGeom prst="rect">
            <a:avLst/>
          </a:prstGeom>
          <a:noFill/>
        </p:spPr>
      </p:pic>
      <p:pic>
        <p:nvPicPr>
          <p:cNvPr id="9" name="Obrázek 8" descr="C:\Users\Hermanek7\Desktop\transcend\ZANNA\lišta modrá s citátem.jpg"/>
          <p:cNvPicPr/>
          <p:nvPr/>
        </p:nvPicPr>
        <p:blipFill>
          <a:blip r:embed="rId4" cstate="print"/>
          <a:srcRect t="88805"/>
          <a:stretch>
            <a:fillRect/>
          </a:stretch>
        </p:blipFill>
        <p:spPr bwMode="auto">
          <a:xfrm>
            <a:off x="0" y="6525344"/>
            <a:ext cx="9144000" cy="256814"/>
          </a:xfrm>
          <a:prstGeom prst="rect">
            <a:avLst/>
          </a:prstGeom>
          <a:noFill/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0" y="2204864"/>
            <a:ext cx="8748464" cy="2808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rodinné psychologické poradenství</a:t>
            </a:r>
          </a:p>
          <a:p>
            <a:pPr lvl="0">
              <a:buFont typeface="Arial" pitchFamily="34" charset="0"/>
              <a:buChar char="•"/>
            </a:pPr>
            <a:r>
              <a:rPr lang="cs-CZ" sz="29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témata: </a:t>
            </a:r>
            <a:r>
              <a:rPr lang="cs-CZ" sz="2500" i="1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výchovné problémy s dětmi, vztahy a komunikace mezi členy rodiny, mezigenerační </a:t>
            </a:r>
            <a:r>
              <a:rPr lang="en-US" sz="2500" i="1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soužití</a:t>
            </a:r>
            <a:r>
              <a:rPr lang="cs-CZ" sz="2500" i="1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, vývojové mezníky u dětí, odměny a tresty, slaďování rodiny a práce, profesní poradenství, atd.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9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přednášky, semináře, besedy, kurzy</a:t>
            </a:r>
            <a:r>
              <a:rPr kumimoji="0" lang="cs-CZ" sz="2900" b="0" i="0" u="none" strike="noStrike" kern="1200" cap="none" spc="0" normalizeH="0" baseline="0" noProof="0" dirty="0">
                <a:ln>
                  <a:noFill/>
                </a:ln>
                <a:solidFill>
                  <a:srgbClr val="6B472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6B472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C:\Users\Hermanek7\Desktop\zanna.cz 2 - větší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725144"/>
            <a:ext cx="1851992" cy="1080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Výsledek obrázku pro hromady kni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3554" name="Picture 2" descr="C:\Users\Hermanek7\Desktop\Pravidla a hranice\fotky\drbár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20888"/>
            <a:ext cx="2466975" cy="1847850"/>
          </a:xfrm>
          <a:prstGeom prst="rect">
            <a:avLst/>
          </a:prstGeom>
          <a:noFill/>
        </p:spPr>
      </p:pic>
      <p:pic>
        <p:nvPicPr>
          <p:cNvPr id="23555" name="Picture 3" descr="C:\Users\Hermanek7\Desktop\Pravidla a hranice\fotky\kočárky na výletě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221088"/>
            <a:ext cx="2425600" cy="2425600"/>
          </a:xfrm>
          <a:prstGeom prst="rect">
            <a:avLst/>
          </a:prstGeom>
          <a:noFill/>
        </p:spPr>
      </p:pic>
      <p:pic>
        <p:nvPicPr>
          <p:cNvPr id="23556" name="Picture 4" descr="C:\Users\Hermanek7\Desktop\Pravidla a hranice\fotky\f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448175"/>
            <a:ext cx="2409825" cy="2409825"/>
          </a:xfrm>
          <a:prstGeom prst="rect">
            <a:avLst/>
          </a:prstGeom>
          <a:noFill/>
        </p:spPr>
      </p:pic>
      <p:pic>
        <p:nvPicPr>
          <p:cNvPr id="23557" name="Picture 5" descr="C:\Users\Hermanek7\Desktop\Pravidla a hranice\fotky\knih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57719" y="1916832"/>
            <a:ext cx="3086281" cy="2054920"/>
          </a:xfrm>
          <a:prstGeom prst="rect">
            <a:avLst/>
          </a:prstGeom>
          <a:noFill/>
        </p:spPr>
      </p:pic>
      <p:pic>
        <p:nvPicPr>
          <p:cNvPr id="23558" name="Picture 6" descr="C:\Users\Hermanek7\Desktop\Pravidla a hranice\fotky\výzkum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1916832"/>
            <a:ext cx="3563100" cy="2290564"/>
          </a:xfrm>
          <a:prstGeom prst="rect">
            <a:avLst/>
          </a:prstGeom>
          <a:noFill/>
        </p:spPr>
      </p:pic>
      <p:pic>
        <p:nvPicPr>
          <p:cNvPr id="23559" name="Picture 7" descr="C:\Users\Hermanek7\Desktop\Pravidla a hranice\fotky\skolen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4725144"/>
            <a:ext cx="3024336" cy="2014964"/>
          </a:xfrm>
          <a:prstGeom prst="rect">
            <a:avLst/>
          </a:prstGeom>
          <a:noFill/>
        </p:spPr>
      </p:pic>
      <p:pic>
        <p:nvPicPr>
          <p:cNvPr id="10" name="Picture 2" descr="C:\Users\Hermanek7\Desktop\transcend\ZANNA\lišta modrá s citátem.jpg"/>
          <p:cNvPicPr>
            <a:picLocks noChangeAspect="1" noChangeArrowheads="1"/>
          </p:cNvPicPr>
          <p:nvPr/>
        </p:nvPicPr>
        <p:blipFill>
          <a:blip r:embed="rId8" cstate="print"/>
          <a:srcRect t="14209" b="32680"/>
          <a:stretch>
            <a:fillRect/>
          </a:stretch>
        </p:blipFill>
        <p:spPr bwMode="auto">
          <a:xfrm>
            <a:off x="0" y="0"/>
            <a:ext cx="9144000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Výsledek obrázku pro hromady kni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" name="Picture 2" descr="C:\Users\Hermanek7\Desktop\transcend\ZANNA\lišta modrá s citátem.jpg"/>
          <p:cNvPicPr>
            <a:picLocks noChangeAspect="1" noChangeArrowheads="1"/>
          </p:cNvPicPr>
          <p:nvPr/>
        </p:nvPicPr>
        <p:blipFill>
          <a:blip r:embed="rId2" cstate="print"/>
          <a:srcRect t="14209" b="32680"/>
          <a:stretch>
            <a:fillRect/>
          </a:stretch>
        </p:blipFill>
        <p:spPr bwMode="auto">
          <a:xfrm>
            <a:off x="0" y="188640"/>
            <a:ext cx="9144000" cy="1930051"/>
          </a:xfrm>
          <a:prstGeom prst="rect">
            <a:avLst/>
          </a:prstGeom>
          <a:noFill/>
        </p:spPr>
      </p:pic>
      <p:pic>
        <p:nvPicPr>
          <p:cNvPr id="12" name="Obrázek 11" descr="C:\Users\Hermanek7\Desktop\transcend\ZANNA\lišta modrá s citátem.jpg"/>
          <p:cNvPicPr/>
          <p:nvPr/>
        </p:nvPicPr>
        <p:blipFill>
          <a:blip r:embed="rId2" cstate="print"/>
          <a:srcRect t="88805"/>
          <a:stretch>
            <a:fillRect/>
          </a:stretch>
        </p:blipFill>
        <p:spPr bwMode="auto">
          <a:xfrm>
            <a:off x="0" y="6453336"/>
            <a:ext cx="9144000" cy="256814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179512" y="2204864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cs-CZ" sz="5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4 žijící lidské generace</a:t>
            </a:r>
          </a:p>
        </p:txBody>
      </p:sp>
      <p:pic>
        <p:nvPicPr>
          <p:cNvPr id="1026" name="Picture 2" descr="C:\Users\Hermanek7\Desktop\mezigenerační - fotky\b2f403ff53172b30a6d05f37728a44a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12976"/>
            <a:ext cx="4344863" cy="2896575"/>
          </a:xfrm>
          <a:prstGeom prst="rect">
            <a:avLst/>
          </a:prstGeom>
          <a:noFill/>
        </p:spPr>
      </p:pic>
      <p:pic>
        <p:nvPicPr>
          <p:cNvPr id="1027" name="Picture 3" descr="C:\Users\Hermanek7\Desktop\mezigenerační - fotky\img4.obrazky.cz.jpg"/>
          <p:cNvPicPr>
            <a:picLocks noChangeAspect="1" noChangeArrowheads="1"/>
          </p:cNvPicPr>
          <p:nvPr/>
        </p:nvPicPr>
        <p:blipFill>
          <a:blip r:embed="rId4" cstate="print"/>
          <a:srcRect t="14173"/>
          <a:stretch>
            <a:fillRect/>
          </a:stretch>
        </p:blipFill>
        <p:spPr bwMode="auto">
          <a:xfrm>
            <a:off x="5148064" y="3212976"/>
            <a:ext cx="3430662" cy="29444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Výsledek obrázku pro hromady kni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" name="Picture 2" descr="C:\Users\Hermanek7\Desktop\transcend\ZANNA\lišta modrá s citátem.jpg"/>
          <p:cNvPicPr>
            <a:picLocks noChangeAspect="1" noChangeArrowheads="1"/>
          </p:cNvPicPr>
          <p:nvPr/>
        </p:nvPicPr>
        <p:blipFill>
          <a:blip r:embed="rId2" cstate="print"/>
          <a:srcRect t="14209" b="32680"/>
          <a:stretch>
            <a:fillRect/>
          </a:stretch>
        </p:blipFill>
        <p:spPr bwMode="auto">
          <a:xfrm>
            <a:off x="0" y="188640"/>
            <a:ext cx="9144000" cy="1930051"/>
          </a:xfrm>
          <a:prstGeom prst="rect">
            <a:avLst/>
          </a:prstGeom>
          <a:noFill/>
        </p:spPr>
      </p:pic>
      <p:pic>
        <p:nvPicPr>
          <p:cNvPr id="12" name="Obrázek 11" descr="C:\Users\Hermanek7\Desktop\transcend\ZANNA\lišta modrá s citátem.jpg"/>
          <p:cNvPicPr/>
          <p:nvPr/>
        </p:nvPicPr>
        <p:blipFill>
          <a:blip r:embed="rId2" cstate="print"/>
          <a:srcRect t="88805"/>
          <a:stretch>
            <a:fillRect/>
          </a:stretch>
        </p:blipFill>
        <p:spPr bwMode="auto">
          <a:xfrm>
            <a:off x="0" y="6453336"/>
            <a:ext cx="9144000" cy="256814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0" y="2060848"/>
            <a:ext cx="65162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cs-CZ" sz="5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…vzájemné nepochopení  </a:t>
            </a:r>
          </a:p>
          <a:p>
            <a:pPr algn="ctr">
              <a:buNone/>
            </a:pPr>
            <a:r>
              <a:rPr lang="cs-CZ" sz="5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+ </a:t>
            </a:r>
          </a:p>
          <a:p>
            <a:pPr algn="ctr">
              <a:buNone/>
            </a:pPr>
            <a:r>
              <a:rPr lang="cs-CZ" sz="5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neschopnost vcítit se do potřeb druhých…</a:t>
            </a:r>
          </a:p>
        </p:txBody>
      </p:sp>
      <p:pic>
        <p:nvPicPr>
          <p:cNvPr id="2050" name="Picture 2" descr="C:\Users\Hermanek7\Desktop\mezigenerační - fotky\ee0dd556997b85048641ec51c6287ec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204864"/>
            <a:ext cx="2574053" cy="4125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Výsledek obrázku pro hromady kni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" name="Picture 2" descr="C:\Users\Hermanek7\Desktop\transcend\ZANNA\lišta modrá s citátem.jpg"/>
          <p:cNvPicPr>
            <a:picLocks noChangeAspect="1" noChangeArrowheads="1"/>
          </p:cNvPicPr>
          <p:nvPr/>
        </p:nvPicPr>
        <p:blipFill>
          <a:blip r:embed="rId2" cstate="print"/>
          <a:srcRect t="14209" b="32680"/>
          <a:stretch>
            <a:fillRect/>
          </a:stretch>
        </p:blipFill>
        <p:spPr bwMode="auto">
          <a:xfrm>
            <a:off x="0" y="188640"/>
            <a:ext cx="9144000" cy="1930051"/>
          </a:xfrm>
          <a:prstGeom prst="rect">
            <a:avLst/>
          </a:prstGeom>
          <a:noFill/>
        </p:spPr>
      </p:pic>
      <p:pic>
        <p:nvPicPr>
          <p:cNvPr id="12" name="Obrázek 11" descr="C:\Users\Hermanek7\Desktop\transcend\ZANNA\lišta modrá s citátem.jpg"/>
          <p:cNvPicPr/>
          <p:nvPr/>
        </p:nvPicPr>
        <p:blipFill>
          <a:blip r:embed="rId2" cstate="print"/>
          <a:srcRect t="88805"/>
          <a:stretch>
            <a:fillRect/>
          </a:stretch>
        </p:blipFill>
        <p:spPr bwMode="auto">
          <a:xfrm>
            <a:off x="0" y="6453336"/>
            <a:ext cx="9144000" cy="256814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0" y="2564904"/>
            <a:ext cx="3707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cs-CZ" sz="5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Generace </a:t>
            </a:r>
          </a:p>
          <a:p>
            <a:pPr algn="ctr">
              <a:buNone/>
            </a:pPr>
            <a:r>
              <a:rPr lang="cs-CZ" sz="5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vždy </a:t>
            </a:r>
          </a:p>
          <a:p>
            <a:pPr algn="ctr">
              <a:buNone/>
            </a:pPr>
            <a:r>
              <a:rPr lang="cs-CZ" sz="5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žili </a:t>
            </a:r>
          </a:p>
          <a:p>
            <a:pPr algn="ctr">
              <a:buNone/>
            </a:pPr>
            <a:r>
              <a:rPr lang="cs-CZ" sz="5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pohromadě.</a:t>
            </a:r>
          </a:p>
        </p:txBody>
      </p:sp>
      <p:pic>
        <p:nvPicPr>
          <p:cNvPr id="3074" name="Picture 2" descr="C:\Users\Hermanek7\Desktop\mezigenerační - fotky\image0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708920"/>
            <a:ext cx="5083324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Výsledek obrázku pro hromady kni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" name="Picture 2" descr="C:\Users\Hermanek7\Desktop\transcend\ZANNA\lišta modrá s citátem.jpg"/>
          <p:cNvPicPr>
            <a:picLocks noChangeAspect="1" noChangeArrowheads="1"/>
          </p:cNvPicPr>
          <p:nvPr/>
        </p:nvPicPr>
        <p:blipFill>
          <a:blip r:embed="rId2" cstate="print"/>
          <a:srcRect t="14209" b="32680"/>
          <a:stretch>
            <a:fillRect/>
          </a:stretch>
        </p:blipFill>
        <p:spPr bwMode="auto">
          <a:xfrm>
            <a:off x="0" y="188640"/>
            <a:ext cx="9144000" cy="1930051"/>
          </a:xfrm>
          <a:prstGeom prst="rect">
            <a:avLst/>
          </a:prstGeom>
          <a:noFill/>
        </p:spPr>
      </p:pic>
      <p:pic>
        <p:nvPicPr>
          <p:cNvPr id="12" name="Obrázek 11" descr="C:\Users\Hermanek7\Desktop\transcend\ZANNA\lišta modrá s citátem.jpg"/>
          <p:cNvPicPr/>
          <p:nvPr/>
        </p:nvPicPr>
        <p:blipFill>
          <a:blip r:embed="rId2" cstate="print"/>
          <a:srcRect t="88805"/>
          <a:stretch>
            <a:fillRect/>
          </a:stretch>
        </p:blipFill>
        <p:spPr bwMode="auto">
          <a:xfrm>
            <a:off x="0" y="6453336"/>
            <a:ext cx="9144000" cy="256814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-1" y="2564904"/>
            <a:ext cx="898634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20.století – </a:t>
            </a:r>
            <a:r>
              <a:rPr lang="en-US" sz="48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zvýšení</a:t>
            </a:r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počtu</a:t>
            </a:r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domácností</a:t>
            </a:r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(</a:t>
            </a:r>
            <a:r>
              <a:rPr lang="en-US" sz="48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domů</a:t>
            </a:r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,…), </a:t>
            </a:r>
            <a:r>
              <a:rPr lang="en-US" sz="48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aniž</a:t>
            </a:r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by se </a:t>
            </a:r>
            <a:r>
              <a:rPr lang="en-US" sz="48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změnil</a:t>
            </a:r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počet</a:t>
            </a:r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obyvatel</a:t>
            </a:r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– </a:t>
            </a:r>
            <a:r>
              <a:rPr lang="en-US" sz="48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průměr</a:t>
            </a:r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jsou</a:t>
            </a:r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2členové – </a:t>
            </a:r>
            <a:r>
              <a:rPr lang="en-US" sz="48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zmenšování</a:t>
            </a:r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rodin</a:t>
            </a:r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.</a:t>
            </a:r>
            <a:endParaRPr lang="cs-CZ" sz="48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79857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Výsledek obrázku pro hromady kni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" name="Picture 2" descr="C:\Users\Hermanek7\Desktop\transcend\ZANNA\lišta modrá s citátem.jpg"/>
          <p:cNvPicPr>
            <a:picLocks noChangeAspect="1" noChangeArrowheads="1"/>
          </p:cNvPicPr>
          <p:nvPr/>
        </p:nvPicPr>
        <p:blipFill>
          <a:blip r:embed="rId2" cstate="print"/>
          <a:srcRect t="14209" b="32680"/>
          <a:stretch>
            <a:fillRect/>
          </a:stretch>
        </p:blipFill>
        <p:spPr bwMode="auto">
          <a:xfrm>
            <a:off x="0" y="188640"/>
            <a:ext cx="9144000" cy="1930051"/>
          </a:xfrm>
          <a:prstGeom prst="rect">
            <a:avLst/>
          </a:prstGeom>
          <a:noFill/>
        </p:spPr>
      </p:pic>
      <p:pic>
        <p:nvPicPr>
          <p:cNvPr id="12" name="Obrázek 11" descr="C:\Users\Hermanek7\Desktop\transcend\ZANNA\lišta modrá s citátem.jpg"/>
          <p:cNvPicPr/>
          <p:nvPr/>
        </p:nvPicPr>
        <p:blipFill>
          <a:blip r:embed="rId2" cstate="print"/>
          <a:srcRect t="88805"/>
          <a:stretch>
            <a:fillRect/>
          </a:stretch>
        </p:blipFill>
        <p:spPr bwMode="auto">
          <a:xfrm>
            <a:off x="0" y="6453336"/>
            <a:ext cx="9144000" cy="256814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251520" y="2276873"/>
            <a:ext cx="8640960" cy="4319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cs-CZ" sz="5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mezigenerační konflikty </a:t>
            </a:r>
          </a:p>
          <a:p>
            <a:pPr algn="ctr">
              <a:buNone/>
            </a:pPr>
            <a:r>
              <a:rPr lang="cs-CZ" sz="5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+ </a:t>
            </a:r>
          </a:p>
          <a:p>
            <a:pPr algn="ctr">
              <a:buNone/>
            </a:pPr>
            <a:r>
              <a:rPr lang="cs-CZ" sz="5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manželské problémy </a:t>
            </a:r>
          </a:p>
          <a:p>
            <a:pPr algn="ctr">
              <a:buNone/>
            </a:pPr>
            <a:r>
              <a:rPr lang="cs-CZ" sz="5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= </a:t>
            </a:r>
          </a:p>
          <a:p>
            <a:pPr algn="ctr">
              <a:buNone/>
            </a:pPr>
            <a:r>
              <a:rPr lang="cs-CZ" sz="5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nejčastější mezilidské spory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589</Words>
  <Application>Microsoft Office PowerPoint</Application>
  <PresentationFormat>Předvádění na obrazovce (4:3)</PresentationFormat>
  <Paragraphs>124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Zuzana</dc:creator>
  <cp:lastModifiedBy>Hermanek7</cp:lastModifiedBy>
  <cp:revision>152</cp:revision>
  <dcterms:created xsi:type="dcterms:W3CDTF">2017-01-19T08:44:46Z</dcterms:created>
  <dcterms:modified xsi:type="dcterms:W3CDTF">2017-10-17T21:52:13Z</dcterms:modified>
</cp:coreProperties>
</file>