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56" r:id="rId2"/>
    <p:sldId id="266" r:id="rId3"/>
    <p:sldId id="267" r:id="rId4"/>
    <p:sldId id="257" r:id="rId5"/>
    <p:sldId id="258" r:id="rId6"/>
    <p:sldId id="260" r:id="rId7"/>
    <p:sldId id="259" r:id="rId8"/>
    <p:sldId id="261" r:id="rId9"/>
    <p:sldId id="262" r:id="rId10"/>
    <p:sldId id="263" r:id="rId11"/>
    <p:sldId id="264" r:id="rId12"/>
    <p:sldId id="265" r:id="rId13"/>
    <p:sldId id="268" r:id="rId14"/>
    <p:sldId id="269" r:id="rId15"/>
    <p:sldId id="270" r:id="rId16"/>
    <p:sldId id="271" r:id="rId17"/>
    <p:sldId id="272" r:id="rId18"/>
    <p:sldId id="273" r:id="rId19"/>
    <p:sldId id="274" r:id="rId20"/>
    <p:sldId id="278" r:id="rId21"/>
    <p:sldId id="277" r:id="rId22"/>
    <p:sldId id="280" r:id="rId23"/>
    <p:sldId id="279" r:id="rId24"/>
    <p:sldId id="281" r:id="rId25"/>
    <p:sldId id="282" r:id="rId26"/>
    <p:sldId id="285" r:id="rId27"/>
    <p:sldId id="284" r:id="rId28"/>
  </p:sldIdLst>
  <p:sldSz cx="9144000" cy="6858000" type="screen4x3"/>
  <p:notesSz cx="6950075" cy="92360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Zástupný symbol pro datum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51DD97BE-5560-454F-BE6C-0080621A29B4}" type="datetimeFigureOut">
              <a:rPr lang="en-US" smtClean="0"/>
              <a:t>10/19/2016</a:t>
            </a:fld>
            <a:endParaRPr lang="en-US"/>
          </a:p>
        </p:txBody>
      </p:sp>
      <p:sp>
        <p:nvSpPr>
          <p:cNvPr id="4" name="Zástupný symbol pro zápatí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Zástupný symbol pro číslo snímku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ABE581FE-59CB-43D9-ACCB-BCE65401FA21}" type="slidenum">
              <a:rPr lang="en-US" smtClean="0"/>
              <a:t>‹#›</a:t>
            </a:fld>
            <a:endParaRPr lang="en-US"/>
          </a:p>
        </p:txBody>
      </p:sp>
    </p:spTree>
    <p:extLst>
      <p:ext uri="{BB962C8B-B14F-4D97-AF65-F5344CB8AC3E}">
        <p14:creationId xmlns:p14="http://schemas.microsoft.com/office/powerpoint/2010/main" val="16663265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2DD2943-9AA3-4B3C-805B-E92699A21E80}" type="datetimeFigureOut">
              <a:rPr lang="cs-CZ" smtClean="0"/>
              <a:pPr/>
              <a:t>19.10.2016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78BC27-EA4C-4332-B869-C2645356AE9F}"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2DD2943-9AA3-4B3C-805B-E92699A21E80}" type="datetimeFigureOut">
              <a:rPr lang="cs-CZ" smtClean="0"/>
              <a:pPr/>
              <a:t>19.10.2016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78BC27-EA4C-4332-B869-C2645356AE9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2DD2943-9AA3-4B3C-805B-E92699A21E80}" type="datetimeFigureOut">
              <a:rPr lang="cs-CZ" smtClean="0"/>
              <a:pPr/>
              <a:t>19.10.2016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78BC27-EA4C-4332-B869-C2645356AE9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2DD2943-9AA3-4B3C-805B-E92699A21E80}" type="datetimeFigureOut">
              <a:rPr lang="cs-CZ" smtClean="0"/>
              <a:pPr/>
              <a:t>19.10.2016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78BC27-EA4C-4332-B869-C2645356AE9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2DD2943-9AA3-4B3C-805B-E92699A21E80}" type="datetimeFigureOut">
              <a:rPr lang="cs-CZ" smtClean="0"/>
              <a:pPr/>
              <a:t>19.10.2016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78BC27-EA4C-4332-B869-C2645356AE9F}"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2DD2943-9AA3-4B3C-805B-E92699A21E80}" type="datetimeFigureOut">
              <a:rPr lang="cs-CZ" smtClean="0"/>
              <a:pPr/>
              <a:t>19.10.2016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78BC27-EA4C-4332-B869-C2645356AE9F}"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2DD2943-9AA3-4B3C-805B-E92699A21E80}" type="datetimeFigureOut">
              <a:rPr lang="cs-CZ" smtClean="0"/>
              <a:pPr/>
              <a:t>19.10.2016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F78BC27-EA4C-4332-B869-C2645356AE9F}"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2DD2943-9AA3-4B3C-805B-E92699A21E80}" type="datetimeFigureOut">
              <a:rPr lang="cs-CZ" smtClean="0"/>
              <a:pPr/>
              <a:t>19.10.2016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F78BC27-EA4C-4332-B869-C2645356AE9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2DD2943-9AA3-4B3C-805B-E92699A21E80}" type="datetimeFigureOut">
              <a:rPr lang="cs-CZ" smtClean="0"/>
              <a:pPr/>
              <a:t>19.10.2016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F78BC27-EA4C-4332-B869-C2645356AE9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2DD2943-9AA3-4B3C-805B-E92699A21E80}" type="datetimeFigureOut">
              <a:rPr lang="cs-CZ" smtClean="0"/>
              <a:pPr/>
              <a:t>19.10.2016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78BC27-EA4C-4332-B869-C2645356AE9F}"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2DD2943-9AA3-4B3C-805B-E92699A21E80}" type="datetimeFigureOut">
              <a:rPr lang="cs-CZ" smtClean="0"/>
              <a:pPr/>
              <a:t>19.10.2016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78BC27-EA4C-4332-B869-C2645356AE9F}"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DD2943-9AA3-4B3C-805B-E92699A21E80}" type="datetimeFigureOut">
              <a:rPr lang="cs-CZ" smtClean="0"/>
              <a:pPr/>
              <a:t>19.10.2016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8BC27-EA4C-4332-B869-C2645356AE9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a:t>Vybrané souvislosti dopadu různých typů předškolní péče na dítě na vybraných příkladech výzkumných zjištění</a:t>
            </a:r>
            <a:r>
              <a:rPr lang="cs-CZ" dirty="0"/>
              <a:t/>
            </a:r>
            <a:br>
              <a:rPr lang="cs-CZ" dirty="0"/>
            </a:br>
            <a:endParaRPr lang="cs-CZ" dirty="0"/>
          </a:p>
        </p:txBody>
      </p:sp>
      <p:sp>
        <p:nvSpPr>
          <p:cNvPr id="3" name="Podnadpis 2"/>
          <p:cNvSpPr>
            <a:spLocks noGrp="1"/>
          </p:cNvSpPr>
          <p:nvPr>
            <p:ph type="subTitle" idx="1"/>
          </p:nvPr>
        </p:nvSpPr>
        <p:spPr/>
        <p:txBody>
          <a:bodyPr/>
          <a:lstStyle/>
          <a:p>
            <a:r>
              <a:rPr lang="cs-CZ" dirty="0" smtClean="0"/>
              <a:t>Hana Šlechtová</a:t>
            </a:r>
          </a:p>
          <a:p>
            <a:r>
              <a:rPr lang="cs-CZ" dirty="0" smtClean="0"/>
              <a:t>Univerzita Palackého v Olomouci, CMTF</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Výsledky</a:t>
            </a:r>
            <a:endParaRPr lang="cs-CZ" dirty="0"/>
          </a:p>
        </p:txBody>
      </p:sp>
      <p:sp>
        <p:nvSpPr>
          <p:cNvPr id="3" name="Zástupný symbol pro obsah 2"/>
          <p:cNvSpPr>
            <a:spLocks noGrp="1"/>
          </p:cNvSpPr>
          <p:nvPr>
            <p:ph idx="1"/>
          </p:nvPr>
        </p:nvSpPr>
        <p:spPr/>
        <p:txBody>
          <a:bodyPr/>
          <a:lstStyle/>
          <a:p>
            <a:r>
              <a:rPr lang="cs-CZ" dirty="0"/>
              <a:t>Pokud nekontrolujeme matoucí faktory, pozorovaný vztah mezi </a:t>
            </a:r>
            <a:r>
              <a:rPr lang="cs-CZ" b="1" i="1" dirty="0" smtClean="0"/>
              <a:t>časnou zaměstnaností </a:t>
            </a:r>
            <a:r>
              <a:rPr lang="cs-CZ" b="1" i="1" dirty="0"/>
              <a:t>matky</a:t>
            </a:r>
            <a:r>
              <a:rPr lang="cs-CZ" dirty="0"/>
              <a:t> (před 18. měsícem dítěte) a </a:t>
            </a:r>
            <a:r>
              <a:rPr lang="cs-CZ" b="1" i="1" dirty="0"/>
              <a:t>kognitivním prospíváním dítěte </a:t>
            </a:r>
            <a:r>
              <a:rPr lang="cs-CZ" dirty="0"/>
              <a:t>je silně pozitivní (k tomu více u zaměstnání na plný úvazek než na částečný</a:t>
            </a:r>
            <a:r>
              <a:rPr lang="cs-CZ" dirty="0" smtClean="0"/>
              <a:t>).</a:t>
            </a:r>
            <a:br>
              <a:rPr lang="cs-CZ" dirty="0" smtClean="0"/>
            </a:br>
            <a:endParaRPr lang="cs-CZ" dirty="0"/>
          </a:p>
          <a:p>
            <a:r>
              <a:rPr lang="cs-CZ" b="1" dirty="0" smtClean="0"/>
              <a:t>Ale…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Výsledky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Tento pozitivní vztah zmizí, pokud kontrolujeme </a:t>
            </a:r>
            <a:r>
              <a:rPr lang="cs-CZ" b="1" i="1" dirty="0"/>
              <a:t>vzdělání matky, věk v době těhotenství, etnicitu dítěte a počet starších sourozenců</a:t>
            </a:r>
            <a:r>
              <a:rPr lang="cs-CZ" dirty="0"/>
              <a:t>. </a:t>
            </a:r>
            <a:endParaRPr lang="cs-CZ" dirty="0" smtClean="0"/>
          </a:p>
          <a:p>
            <a:r>
              <a:rPr lang="cs-CZ" dirty="0" smtClean="0"/>
              <a:t>Pak </a:t>
            </a:r>
            <a:r>
              <a:rPr lang="cs-CZ" dirty="0"/>
              <a:t>totiž</a:t>
            </a:r>
            <a:r>
              <a:rPr lang="cs-CZ" b="1" i="1" dirty="0"/>
              <a:t> zcela zmizí</a:t>
            </a:r>
            <a:r>
              <a:rPr lang="cs-CZ" dirty="0"/>
              <a:t> jakákoliv statisticky významná </a:t>
            </a:r>
            <a:r>
              <a:rPr lang="cs-CZ" b="1" i="1" dirty="0"/>
              <a:t>pozitivní korelace</a:t>
            </a:r>
            <a:r>
              <a:rPr lang="cs-CZ" dirty="0"/>
              <a:t> mezi </a:t>
            </a:r>
            <a:r>
              <a:rPr lang="cs-CZ" dirty="0" smtClean="0"/>
              <a:t>zaměstnaností </a:t>
            </a:r>
            <a:r>
              <a:rPr lang="cs-CZ" dirty="0"/>
              <a:t>matky a kognitivním prospíváním dítěte (u ALSPAC </a:t>
            </a:r>
            <a:r>
              <a:rPr lang="cs-CZ" dirty="0" err="1"/>
              <a:t>literacy</a:t>
            </a:r>
            <a:r>
              <a:rPr lang="cs-CZ" dirty="0"/>
              <a:t> </a:t>
            </a:r>
            <a:r>
              <a:rPr lang="cs-CZ" dirty="0" err="1"/>
              <a:t>score</a:t>
            </a:r>
            <a:r>
              <a:rPr lang="cs-CZ" dirty="0"/>
              <a:t> dokonce prospívání dítěte s plným zaměstnáním matky koreluje významně </a:t>
            </a:r>
            <a:r>
              <a:rPr lang="cs-CZ" b="1" i="1" dirty="0"/>
              <a:t>negativně</a:t>
            </a:r>
            <a:r>
              <a:rPr lang="cs-CZ" dirty="0"/>
              <a:t>). </a:t>
            </a:r>
            <a:endParaRPr lang="cs-CZ" dirty="0" smtClean="0"/>
          </a:p>
          <a:p>
            <a:r>
              <a:rPr lang="cs-CZ" dirty="0" smtClean="0"/>
              <a:t>Mezi zaměstnáním na částečný úvazek a pozdějším započetím zaměstnání nebyl pozorován významný rozdíl. </a:t>
            </a:r>
            <a:r>
              <a:rPr lang="cs-CZ" b="1" i="1" dirty="0" smtClean="0"/>
              <a:t>U plného úvazku (30 a více hodin týdně) byl pozorován negativní vliv</a:t>
            </a:r>
            <a:r>
              <a:rPr lang="cs-CZ" dirty="0" smtClean="0"/>
              <a:t>.</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Výsledky: </a:t>
            </a:r>
            <a:br>
              <a:rPr lang="cs-CZ" dirty="0" smtClean="0"/>
            </a:br>
            <a:r>
              <a:rPr lang="cs-CZ" dirty="0" smtClean="0"/>
              <a:t>role a souvislosti vzdělání matky</a:t>
            </a:r>
            <a:endParaRPr lang="cs-CZ" dirty="0"/>
          </a:p>
        </p:txBody>
      </p:sp>
      <p:sp>
        <p:nvSpPr>
          <p:cNvPr id="3" name="Zástupný symbol pro obsah 2"/>
          <p:cNvSpPr>
            <a:spLocks noGrp="1"/>
          </p:cNvSpPr>
          <p:nvPr>
            <p:ph idx="1"/>
          </p:nvPr>
        </p:nvSpPr>
        <p:spPr>
          <a:xfrm>
            <a:off x="467544" y="2204864"/>
            <a:ext cx="8229600" cy="3845024"/>
          </a:xfrm>
        </p:spPr>
        <p:txBody>
          <a:bodyPr>
            <a:normAutofit/>
          </a:bodyPr>
          <a:lstStyle/>
          <a:p>
            <a:r>
              <a:rPr lang="cs-CZ" dirty="0" smtClean="0"/>
              <a:t>Vzdělanější </a:t>
            </a:r>
            <a:r>
              <a:rPr lang="cs-CZ" dirty="0"/>
              <a:t>matky se vracejí na pracoviště dříve, jsou starší a mají v průměru méně </a:t>
            </a:r>
            <a:r>
              <a:rPr lang="cs-CZ" dirty="0" smtClean="0"/>
              <a:t>dětí. </a:t>
            </a:r>
          </a:p>
          <a:p>
            <a:r>
              <a:rPr lang="cs-CZ" dirty="0" smtClean="0"/>
              <a:t>Právě </a:t>
            </a:r>
            <a:r>
              <a:rPr lang="cs-CZ" dirty="0"/>
              <a:t>tyto charakteristiky obecně vedou k lepšímu kognitivnímu prospěchu u </a:t>
            </a:r>
            <a:r>
              <a:rPr lang="cs-CZ" dirty="0" smtClean="0"/>
              <a:t>dítěte. </a:t>
            </a:r>
          </a:p>
          <a:p>
            <a:pPr>
              <a:buNone/>
            </a:pP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Výsledky: </a:t>
            </a:r>
            <a:br>
              <a:rPr lang="cs-CZ" dirty="0" smtClean="0"/>
            </a:br>
            <a:r>
              <a:rPr lang="cs-CZ" dirty="0" smtClean="0"/>
              <a:t>role a souvislosti výše vzdělání matky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Pouze u skupiny nejméně vzdělaných měla časná zaměstnanost matky na plný úvazek pozitivní vliv na rozvoj kognitivních schopností dítěte (a to pouze v jedné z měřených kategorií tohoto rozvoje). </a:t>
            </a:r>
          </a:p>
          <a:p>
            <a:r>
              <a:rPr lang="cs-CZ" dirty="0" smtClean="0"/>
              <a:t>Výsledky třídění podle skupin odpovídají hypotéze, že děti nejméně dovedných mají nejméně co ztratit (po stránce kognitivního vývoje), jestliže matka relativně brzy pracuje na plný úvazek. </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Výsledky: typ péče</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Analýza dostupných dat </a:t>
            </a:r>
            <a:r>
              <a:rPr lang="cs-CZ" dirty="0"/>
              <a:t>může odhalit pouze to</a:t>
            </a:r>
            <a:r>
              <a:rPr lang="cs-CZ" b="1" i="1" dirty="0"/>
              <a:t>, jak se mění dopad zaměstnání matky v závislosti na průměrné kvalitě každého z typů péče</a:t>
            </a:r>
            <a:r>
              <a:rPr lang="cs-CZ" dirty="0"/>
              <a:t>. (Typologie je </a:t>
            </a:r>
            <a:r>
              <a:rPr lang="cs-CZ" dirty="0" smtClean="0"/>
              <a:t>zjednodušující</a:t>
            </a:r>
            <a:r>
              <a:rPr lang="cs-CZ" dirty="0"/>
              <a:t>: formální neplacená péče příbuzným nebo blízkou osobou, nepříbuzenská placená </a:t>
            </a:r>
            <a:r>
              <a:rPr lang="cs-CZ" dirty="0" smtClean="0"/>
              <a:t>péče, </a:t>
            </a:r>
            <a:r>
              <a:rPr lang="cs-CZ" dirty="0" err="1" smtClean="0"/>
              <a:t>péče</a:t>
            </a:r>
            <a:r>
              <a:rPr lang="cs-CZ" dirty="0" smtClean="0"/>
              <a:t> </a:t>
            </a:r>
            <a:r>
              <a:rPr lang="cs-CZ" dirty="0"/>
              <a:t>v kolektivních zařízeních</a:t>
            </a:r>
            <a:r>
              <a:rPr lang="cs-CZ" dirty="0" smtClean="0"/>
              <a:t>.)</a:t>
            </a:r>
            <a:r>
              <a:rPr lang="cs-CZ" dirty="0"/>
              <a:t> </a:t>
            </a:r>
          </a:p>
          <a:p>
            <a:r>
              <a:rPr lang="cs-CZ" dirty="0"/>
              <a:t>Ve výsledcích sledovány rozdíly mezi těmi, kdo na minimálně 5 hodin týdně dávali děti do kolektivního zařízení, těmi, kdo využívali hlavně (&gt; 20 h/t) nepříbuzenskou placenou péči, a těmi, kdo využívali hlavně příbuzenskou péči (&lt; 20 h/t příbuzenské péče).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Výsledky: zaměstnání matky v kombinaci s typem péče</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Negativní dopad zaměstnání matky na plný úvazek je soustředěn u dětí, které </a:t>
            </a:r>
            <a:r>
              <a:rPr lang="cs-CZ" b="1" i="1" dirty="0"/>
              <a:t>vůbec nevyužívají nebo </a:t>
            </a:r>
            <a:r>
              <a:rPr lang="cs-CZ" b="1" i="1" dirty="0" smtClean="0"/>
              <a:t>využívají jen </a:t>
            </a:r>
            <a:r>
              <a:rPr lang="cs-CZ" b="1" i="1" dirty="0"/>
              <a:t>málo placenou péči</a:t>
            </a:r>
            <a:r>
              <a:rPr lang="cs-CZ" dirty="0"/>
              <a:t> (44 % dětí, jejichž matky se naplno vrátily do práce před 18 měsíci od narození</a:t>
            </a:r>
            <a:r>
              <a:rPr lang="cs-CZ" dirty="0" smtClean="0"/>
              <a:t>).</a:t>
            </a:r>
          </a:p>
          <a:p>
            <a:r>
              <a:rPr lang="cs-CZ" dirty="0" smtClean="0"/>
              <a:t>U </a:t>
            </a:r>
            <a:r>
              <a:rPr lang="cs-CZ" dirty="0"/>
              <a:t>ALSPAC </a:t>
            </a:r>
            <a:r>
              <a:rPr lang="cs-CZ" dirty="0" err="1"/>
              <a:t>literacy</a:t>
            </a:r>
            <a:r>
              <a:rPr lang="cs-CZ" dirty="0"/>
              <a:t> </a:t>
            </a:r>
            <a:r>
              <a:rPr lang="cs-CZ" dirty="0" err="1" smtClean="0"/>
              <a:t>score</a:t>
            </a:r>
            <a:r>
              <a:rPr lang="cs-CZ" dirty="0"/>
              <a:t> </a:t>
            </a:r>
            <a:r>
              <a:rPr lang="cs-CZ" dirty="0" smtClean="0"/>
              <a:t>má tedy zaměstnanost </a:t>
            </a:r>
            <a:r>
              <a:rPr lang="cs-CZ" dirty="0"/>
              <a:t>matky </a:t>
            </a:r>
            <a:r>
              <a:rPr lang="cs-CZ" dirty="0" smtClean="0"/>
              <a:t>významně </a:t>
            </a:r>
            <a:r>
              <a:rPr lang="cs-CZ" dirty="0"/>
              <a:t>negativní dopad u dětí, které jsou převážně v péči přátel nebo příbuzných. </a:t>
            </a:r>
            <a:endParaRPr lang="cs-CZ" dirty="0" smtClean="0"/>
          </a:p>
          <a:p>
            <a:r>
              <a:rPr lang="cs-CZ" dirty="0" smtClean="0"/>
              <a:t>Naproti </a:t>
            </a:r>
            <a:r>
              <a:rPr lang="cs-CZ" dirty="0"/>
              <a:t>tomu u dětí </a:t>
            </a:r>
            <a:r>
              <a:rPr lang="cs-CZ" b="1" i="1" dirty="0"/>
              <a:t>využívajících placenou péči</a:t>
            </a:r>
            <a:r>
              <a:rPr lang="cs-CZ" dirty="0"/>
              <a:t> není patrný žádný významný negativní dopad. V kombinaci s </a:t>
            </a:r>
            <a:r>
              <a:rPr lang="cs-CZ" b="1" i="1" dirty="0"/>
              <a:t>péčí</a:t>
            </a:r>
            <a:r>
              <a:rPr lang="cs-CZ" dirty="0"/>
              <a:t> </a:t>
            </a:r>
            <a:r>
              <a:rPr lang="cs-CZ" b="1" i="1" dirty="0"/>
              <a:t>v kolektivním zařízení </a:t>
            </a:r>
            <a:r>
              <a:rPr lang="cs-CZ" dirty="0"/>
              <a:t>to pak může vést k významně lepším výsledkům u dítěte.</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Výsledky: zaměstnání matky v kombinaci s typem péče</a:t>
            </a:r>
            <a:endParaRPr lang="cs-CZ" dirty="0"/>
          </a:p>
        </p:txBody>
      </p:sp>
      <p:sp>
        <p:nvSpPr>
          <p:cNvPr id="3" name="Zástupný symbol pro obsah 2"/>
          <p:cNvSpPr>
            <a:spLocks noGrp="1"/>
          </p:cNvSpPr>
          <p:nvPr>
            <p:ph idx="1"/>
          </p:nvPr>
        </p:nvSpPr>
        <p:spPr>
          <a:xfrm>
            <a:off x="467544" y="1844824"/>
            <a:ext cx="8229600" cy="4525963"/>
          </a:xfrm>
        </p:spPr>
        <p:txBody>
          <a:bodyPr>
            <a:normAutofit fontScale="92500" lnSpcReduction="20000"/>
          </a:bodyPr>
          <a:lstStyle/>
          <a:p>
            <a:r>
              <a:rPr lang="cs-CZ" b="1" i="1" dirty="0"/>
              <a:t>Nejpoškozenější skupina dětí:</a:t>
            </a:r>
            <a:r>
              <a:rPr lang="cs-CZ" dirty="0"/>
              <a:t> Kdo jsou tyto (málo početné) děti výrazně poškozené</a:t>
            </a:r>
            <a:r>
              <a:rPr lang="cs-CZ" b="1" i="1" dirty="0"/>
              <a:t> plným zaměstnáním</a:t>
            </a:r>
            <a:r>
              <a:rPr lang="cs-CZ" dirty="0"/>
              <a:t> matek? </a:t>
            </a:r>
            <a:endParaRPr lang="cs-CZ" dirty="0" smtClean="0"/>
          </a:p>
          <a:p>
            <a:r>
              <a:rPr lang="cs-CZ" dirty="0" smtClean="0"/>
              <a:t>Ty</a:t>
            </a:r>
            <a:r>
              <a:rPr lang="cs-CZ" dirty="0"/>
              <a:t>, které tráví čas </a:t>
            </a:r>
            <a:r>
              <a:rPr lang="cs-CZ" i="1" dirty="0"/>
              <a:t>převážně v </a:t>
            </a:r>
            <a:r>
              <a:rPr lang="cs-CZ" b="1" i="1" dirty="0"/>
              <a:t>neformální péči </a:t>
            </a:r>
            <a:r>
              <a:rPr lang="cs-CZ" i="1" dirty="0"/>
              <a:t>= děti z </a:t>
            </a:r>
            <a:r>
              <a:rPr lang="cs-CZ" b="1" i="1" dirty="0"/>
              <a:t>chudých</a:t>
            </a:r>
            <a:r>
              <a:rPr lang="cs-CZ" i="1" dirty="0"/>
              <a:t> poměrů, </a:t>
            </a:r>
            <a:r>
              <a:rPr lang="cs-CZ" b="1" i="1" dirty="0"/>
              <a:t>málo vzdělaných matek</a:t>
            </a:r>
            <a:r>
              <a:rPr lang="cs-CZ" i="1" dirty="0"/>
              <a:t>, které se vrátily </a:t>
            </a:r>
            <a:r>
              <a:rPr lang="cs-CZ" b="1" i="1" dirty="0"/>
              <a:t>do práce dříve, než dítě dosáhlo 18 měsíců</a:t>
            </a:r>
            <a:r>
              <a:rPr lang="cs-CZ" i="1" dirty="0"/>
              <a:t> věku</a:t>
            </a:r>
            <a:r>
              <a:rPr lang="cs-CZ" dirty="0"/>
              <a:t>. Současně </a:t>
            </a:r>
            <a:r>
              <a:rPr lang="cs-CZ" dirty="0" smtClean="0"/>
              <a:t>= rodiny</a:t>
            </a:r>
            <a:r>
              <a:rPr lang="cs-CZ" dirty="0"/>
              <a:t>, které měly materiální nedostatek </a:t>
            </a:r>
            <a:r>
              <a:rPr lang="cs-CZ" dirty="0" smtClean="0"/>
              <a:t>před </a:t>
            </a:r>
            <a:r>
              <a:rPr lang="cs-CZ" dirty="0"/>
              <a:t>narozením dítěte. Paradoxně </a:t>
            </a:r>
            <a:r>
              <a:rPr lang="cs-CZ" dirty="0" smtClean="0"/>
              <a:t>≠ </a:t>
            </a:r>
            <a:r>
              <a:rPr lang="cs-CZ" dirty="0"/>
              <a:t>rodiny osamělých rodičů – osamělé matky, které se brzy vracejí do práce, totiž zřídka využívají neformální péče. </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013176"/>
            <a:ext cx="8229600" cy="1143000"/>
          </a:xfrm>
        </p:spPr>
        <p:txBody>
          <a:bodyPr>
            <a:normAutofit/>
          </a:bodyPr>
          <a:lstStyle/>
          <a:p>
            <a:r>
              <a:rPr lang="cs-CZ" sz="3200" dirty="0" smtClean="0"/>
              <a:t>Velká Británie</a:t>
            </a:r>
            <a:endParaRPr lang="cs-CZ" sz="3200" dirty="0"/>
          </a:p>
        </p:txBody>
      </p:sp>
      <p:sp>
        <p:nvSpPr>
          <p:cNvPr id="3" name="Zástupný symbol pro obsah 2"/>
          <p:cNvSpPr>
            <a:spLocks noGrp="1"/>
          </p:cNvSpPr>
          <p:nvPr>
            <p:ph idx="1"/>
          </p:nvPr>
        </p:nvSpPr>
        <p:spPr>
          <a:xfrm>
            <a:off x="467544" y="404664"/>
            <a:ext cx="8229600" cy="4525963"/>
          </a:xfrm>
        </p:spPr>
        <p:txBody>
          <a:bodyPr/>
          <a:lstStyle/>
          <a:p>
            <a:pPr>
              <a:buNone/>
            </a:pPr>
            <a:r>
              <a:rPr lang="cs-CZ" b="1" dirty="0" err="1"/>
              <a:t>Zagel</a:t>
            </a:r>
            <a:r>
              <a:rPr lang="cs-CZ" b="1" dirty="0"/>
              <a:t> H. </a:t>
            </a:r>
            <a:r>
              <a:rPr lang="cs-CZ" b="1" dirty="0" err="1"/>
              <a:t>et</a:t>
            </a:r>
            <a:r>
              <a:rPr lang="cs-CZ" b="1" dirty="0"/>
              <a:t> </a:t>
            </a:r>
            <a:r>
              <a:rPr lang="cs-CZ" b="1" dirty="0" err="1"/>
              <a:t>al</a:t>
            </a:r>
            <a:r>
              <a:rPr lang="cs-CZ" b="1" dirty="0"/>
              <a:t>. 2013. „</a:t>
            </a:r>
            <a:r>
              <a:rPr lang="cs-CZ" b="1" dirty="0" err="1"/>
              <a:t>The</a:t>
            </a:r>
            <a:r>
              <a:rPr lang="cs-CZ" b="1" dirty="0"/>
              <a:t> </a:t>
            </a:r>
            <a:r>
              <a:rPr lang="cs-CZ" b="1" dirty="0" err="1"/>
              <a:t>Effects</a:t>
            </a:r>
            <a:r>
              <a:rPr lang="cs-CZ" b="1" dirty="0"/>
              <a:t> </a:t>
            </a:r>
            <a:r>
              <a:rPr lang="cs-CZ" b="1" dirty="0" err="1"/>
              <a:t>of</a:t>
            </a:r>
            <a:r>
              <a:rPr lang="cs-CZ" b="1" dirty="0"/>
              <a:t> </a:t>
            </a:r>
            <a:r>
              <a:rPr lang="cs-CZ" b="1" dirty="0" err="1"/>
              <a:t>Early</a:t>
            </a:r>
            <a:r>
              <a:rPr lang="cs-CZ" b="1" dirty="0"/>
              <a:t> </a:t>
            </a:r>
            <a:r>
              <a:rPr lang="cs-CZ" b="1" dirty="0" err="1"/>
              <a:t>Years</a:t>
            </a:r>
            <a:r>
              <a:rPr lang="cs-CZ" b="1" dirty="0"/>
              <a:t>‘ </a:t>
            </a:r>
            <a:r>
              <a:rPr lang="cs-CZ" b="1" dirty="0" err="1"/>
              <a:t>Childcare</a:t>
            </a:r>
            <a:r>
              <a:rPr lang="cs-CZ" b="1" dirty="0"/>
              <a:t> on </a:t>
            </a:r>
            <a:r>
              <a:rPr lang="cs-CZ" b="1" dirty="0" err="1"/>
              <a:t>Child</a:t>
            </a:r>
            <a:r>
              <a:rPr lang="cs-CZ" b="1" dirty="0"/>
              <a:t> </a:t>
            </a:r>
            <a:r>
              <a:rPr lang="cs-CZ" b="1" dirty="0" err="1"/>
              <a:t>Emotional</a:t>
            </a:r>
            <a:r>
              <a:rPr lang="cs-CZ" b="1" dirty="0"/>
              <a:t> </a:t>
            </a:r>
            <a:r>
              <a:rPr lang="cs-CZ" b="1" dirty="0" err="1"/>
              <a:t>and</a:t>
            </a:r>
            <a:r>
              <a:rPr lang="cs-CZ" b="1" dirty="0"/>
              <a:t> </a:t>
            </a:r>
            <a:r>
              <a:rPr lang="cs-CZ" b="1" dirty="0" err="1"/>
              <a:t>Behavioural</a:t>
            </a:r>
            <a:r>
              <a:rPr lang="cs-CZ" b="1" dirty="0"/>
              <a:t> </a:t>
            </a:r>
            <a:r>
              <a:rPr lang="cs-CZ" b="1" dirty="0" err="1"/>
              <a:t>Difficulties</a:t>
            </a:r>
            <a:r>
              <a:rPr lang="cs-CZ" b="1" dirty="0"/>
              <a:t> in </a:t>
            </a:r>
            <a:r>
              <a:rPr lang="cs-CZ" b="1" dirty="0" err="1"/>
              <a:t>Lone</a:t>
            </a:r>
            <a:r>
              <a:rPr lang="cs-CZ" b="1" dirty="0"/>
              <a:t> </a:t>
            </a:r>
            <a:r>
              <a:rPr lang="cs-CZ" b="1" dirty="0" err="1"/>
              <a:t>and</a:t>
            </a:r>
            <a:r>
              <a:rPr lang="cs-CZ" b="1" dirty="0"/>
              <a:t> Co-</a:t>
            </a:r>
            <a:r>
              <a:rPr lang="cs-CZ" b="1" dirty="0" err="1"/>
              <a:t>Parent</a:t>
            </a:r>
            <a:r>
              <a:rPr lang="cs-CZ" b="1" dirty="0"/>
              <a:t> </a:t>
            </a:r>
            <a:r>
              <a:rPr lang="cs-CZ" b="1" dirty="0" err="1"/>
              <a:t>Family</a:t>
            </a:r>
            <a:r>
              <a:rPr lang="cs-CZ" b="1" dirty="0"/>
              <a:t> </a:t>
            </a:r>
            <a:r>
              <a:rPr lang="cs-CZ" b="1" dirty="0" err="1"/>
              <a:t>Situations</a:t>
            </a:r>
            <a:r>
              <a:rPr lang="cs-CZ" b="1" dirty="0"/>
              <a:t>“, </a:t>
            </a:r>
            <a:r>
              <a:rPr lang="cs-CZ" b="1" i="1" dirty="0" err="1"/>
              <a:t>Journal</a:t>
            </a:r>
            <a:r>
              <a:rPr lang="cs-CZ" b="1" i="1" dirty="0"/>
              <a:t> </a:t>
            </a:r>
            <a:r>
              <a:rPr lang="cs-CZ" b="1" i="1" dirty="0" err="1"/>
              <a:t>of</a:t>
            </a:r>
            <a:r>
              <a:rPr lang="cs-CZ" b="1" i="1" dirty="0"/>
              <a:t> </a:t>
            </a:r>
            <a:r>
              <a:rPr lang="cs-CZ" b="1" i="1" dirty="0" err="1"/>
              <a:t>Social</a:t>
            </a:r>
            <a:r>
              <a:rPr lang="cs-CZ" b="1" i="1" dirty="0"/>
              <a:t> Policy</a:t>
            </a:r>
            <a:r>
              <a:rPr lang="cs-CZ" b="1" dirty="0"/>
              <a:t> 42(2): 235 – 258.</a:t>
            </a:r>
            <a:endParaRPr lang="cs-CZ" dirty="0"/>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 = zjistit</a:t>
            </a:r>
            <a:endParaRPr lang="cs-CZ" dirty="0"/>
          </a:p>
        </p:txBody>
      </p:sp>
      <p:sp>
        <p:nvSpPr>
          <p:cNvPr id="3" name="Zástupný symbol pro obsah 2"/>
          <p:cNvSpPr>
            <a:spLocks noGrp="1"/>
          </p:cNvSpPr>
          <p:nvPr>
            <p:ph idx="1"/>
          </p:nvPr>
        </p:nvSpPr>
        <p:spPr/>
        <p:txBody>
          <a:bodyPr/>
          <a:lstStyle/>
          <a:p>
            <a:pPr lvl="0"/>
            <a:r>
              <a:rPr lang="cs-CZ" dirty="0"/>
              <a:t>rozdíly mezi emočními a behaviorálními obtížemi dětí žijících s osamělými matkami a dětí žijících s oběma rodiči</a:t>
            </a:r>
          </a:p>
          <a:p>
            <a:pPr lvl="0"/>
            <a:r>
              <a:rPr lang="cs-CZ" dirty="0" smtClean="0"/>
              <a:t>zda </a:t>
            </a:r>
            <a:r>
              <a:rPr lang="cs-CZ" dirty="0"/>
              <a:t>dopady využití ne-rodičovské péče v kombinaci se zaměstnaností matky </a:t>
            </a:r>
            <a:r>
              <a:rPr lang="cs-CZ" dirty="0" smtClean="0"/>
              <a:t>mají </a:t>
            </a:r>
            <a:r>
              <a:rPr lang="cs-CZ" dirty="0"/>
              <a:t>pozitivní, nebo negativní v případě dětí osamělých </a:t>
            </a:r>
            <a:r>
              <a:rPr lang="cs-CZ" dirty="0" smtClean="0"/>
              <a:t>matek</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Kontext zájmu</a:t>
            </a:r>
            <a:endParaRPr lang="cs-CZ" dirty="0"/>
          </a:p>
        </p:txBody>
      </p:sp>
      <p:sp>
        <p:nvSpPr>
          <p:cNvPr id="3" name="Zástupný symbol pro obsah 2"/>
          <p:cNvSpPr>
            <a:spLocks noGrp="1"/>
          </p:cNvSpPr>
          <p:nvPr>
            <p:ph idx="1"/>
          </p:nvPr>
        </p:nvSpPr>
        <p:spPr/>
        <p:txBody>
          <a:bodyPr>
            <a:normAutofit lnSpcReduction="10000"/>
          </a:bodyPr>
          <a:lstStyle/>
          <a:p>
            <a:pPr lvl="0"/>
            <a:r>
              <a:rPr lang="cs-CZ" dirty="0"/>
              <a:t>debata o chudobě, dětské chudobě, osamělém rodičovství, reprodukci chudoby z generace na generaci…, opatření </a:t>
            </a:r>
            <a:r>
              <a:rPr lang="cs-CZ" dirty="0" err="1"/>
              <a:t>welfare</a:t>
            </a:r>
            <a:r>
              <a:rPr lang="cs-CZ" dirty="0"/>
              <a:t>-to-</a:t>
            </a:r>
            <a:r>
              <a:rPr lang="cs-CZ" dirty="0" err="1"/>
              <a:t>work</a:t>
            </a:r>
            <a:r>
              <a:rPr lang="cs-CZ" dirty="0"/>
              <a:t> (zaměstnat matky), včetně péče o malé děti</a:t>
            </a:r>
          </a:p>
          <a:p>
            <a:pPr lvl="0"/>
            <a:r>
              <a:rPr lang="cs-CZ" dirty="0"/>
              <a:t>nelze tvrdit, že zaměstnanost matek je výhodou, nezabýváme-li se současně typy dostupné péče o děti a jejich využíváním matkami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Vybrané souvislosti</a:t>
            </a:r>
            <a:endParaRPr lang="cs-CZ" dirty="0"/>
          </a:p>
        </p:txBody>
      </p:sp>
      <p:sp>
        <p:nvSpPr>
          <p:cNvPr id="3" name="Zástupný symbol pro obsah 2"/>
          <p:cNvSpPr>
            <a:spLocks noGrp="1"/>
          </p:cNvSpPr>
          <p:nvPr>
            <p:ph idx="1"/>
          </p:nvPr>
        </p:nvSpPr>
        <p:spPr/>
        <p:txBody>
          <a:bodyPr/>
          <a:lstStyle/>
          <a:p>
            <a:r>
              <a:rPr lang="cs-CZ" dirty="0" smtClean="0"/>
              <a:t>zaměstnanost matky + věk dítěte při návratu matky do práce</a:t>
            </a:r>
          </a:p>
          <a:p>
            <a:r>
              <a:rPr lang="cs-CZ" dirty="0" smtClean="0"/>
              <a:t>vzdělání matky, </a:t>
            </a:r>
          </a:p>
          <a:p>
            <a:r>
              <a:rPr lang="cs-CZ" dirty="0" smtClean="0"/>
              <a:t>materiální situace, </a:t>
            </a:r>
          </a:p>
          <a:p>
            <a:r>
              <a:rPr lang="cs-CZ" dirty="0" smtClean="0"/>
              <a:t>osamělý rodič × rodičovský pár, </a:t>
            </a:r>
          </a:p>
          <a:p>
            <a:r>
              <a:rPr lang="cs-CZ" dirty="0" smtClean="0"/>
              <a:t>čas (trávený mimo rodičovskou péči)</a:t>
            </a:r>
          </a:p>
          <a:p>
            <a:r>
              <a:rPr lang="cs-CZ" dirty="0" smtClean="0"/>
              <a:t>… </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Sledováno, jak…</a:t>
            </a:r>
            <a:endParaRPr lang="cs-CZ" dirty="0"/>
          </a:p>
        </p:txBody>
      </p:sp>
      <p:sp>
        <p:nvSpPr>
          <p:cNvPr id="3" name="Zástupný symbol pro obsah 2"/>
          <p:cNvSpPr>
            <a:spLocks noGrp="1"/>
          </p:cNvSpPr>
          <p:nvPr>
            <p:ph idx="1"/>
          </p:nvPr>
        </p:nvSpPr>
        <p:spPr/>
        <p:txBody>
          <a:bodyPr/>
          <a:lstStyle/>
          <a:p>
            <a:r>
              <a:rPr lang="cs-CZ" dirty="0" smtClean="0"/>
              <a:t>...</a:t>
            </a:r>
            <a:r>
              <a:rPr lang="cs-CZ" dirty="0" err="1" smtClean="0"/>
              <a:t>nerodičovská</a:t>
            </a:r>
            <a:r>
              <a:rPr lang="cs-CZ" dirty="0" smtClean="0"/>
              <a:t> péče + zaměstnanost matky v rodinách osamělých rodičů a v rodinách s oběma rodiči u 3 – 4 </a:t>
            </a:r>
            <a:r>
              <a:rPr lang="cs-CZ" dirty="0" err="1" smtClean="0"/>
              <a:t>letých</a:t>
            </a:r>
            <a:r>
              <a:rPr lang="cs-CZ" dirty="0" smtClean="0"/>
              <a:t> dětí…</a:t>
            </a:r>
          </a:p>
          <a:p>
            <a:r>
              <a:rPr lang="cs-CZ" dirty="0" smtClean="0"/>
              <a:t>… ovlivňuje emoční a behaviorální obtíže ve věku 4 – 5 těchto dětí</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Metody, data, měření</a:t>
            </a:r>
            <a:endParaRPr lang="cs-CZ" dirty="0"/>
          </a:p>
        </p:txBody>
      </p:sp>
      <p:sp>
        <p:nvSpPr>
          <p:cNvPr id="3" name="Zástupný symbol pro obsah 2"/>
          <p:cNvSpPr>
            <a:spLocks noGrp="1"/>
          </p:cNvSpPr>
          <p:nvPr>
            <p:ph idx="1"/>
          </p:nvPr>
        </p:nvSpPr>
        <p:spPr/>
        <p:txBody>
          <a:bodyPr/>
          <a:lstStyle/>
          <a:p>
            <a:r>
              <a:rPr lang="cs-CZ" dirty="0" smtClean="0"/>
              <a:t>Kvantitativní rozhovory s matkou (98 %) nebo hlavní pečující osobou + dotazníky k samostatnému vyplnění; u účastníků doma</a:t>
            </a:r>
          </a:p>
          <a:p>
            <a:r>
              <a:rPr lang="cs-CZ" dirty="0" smtClean="0"/>
              <a:t>Sledováno: typ rodiny, </a:t>
            </a:r>
            <a:r>
              <a:rPr lang="cs-CZ" dirty="0" err="1" smtClean="0"/>
              <a:t>socio</a:t>
            </a:r>
            <a:r>
              <a:rPr lang="cs-CZ" dirty="0" smtClean="0"/>
              <a:t>-ekonomické podmínky, emoční blaho matky, formy (a množství) péče o dítě</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ne-rodičovské péče</a:t>
            </a:r>
            <a:endParaRPr lang="cs-CZ" dirty="0"/>
          </a:p>
        </p:txBody>
      </p:sp>
      <p:sp>
        <p:nvSpPr>
          <p:cNvPr id="3" name="Zástupný symbol pro obsah 2"/>
          <p:cNvSpPr>
            <a:spLocks noGrp="1"/>
          </p:cNvSpPr>
          <p:nvPr>
            <p:ph idx="1"/>
          </p:nvPr>
        </p:nvSpPr>
        <p:spPr/>
        <p:txBody>
          <a:bodyPr>
            <a:normAutofit lnSpcReduction="10000"/>
          </a:bodyPr>
          <a:lstStyle/>
          <a:p>
            <a:pPr>
              <a:buNone/>
            </a:pPr>
            <a:r>
              <a:rPr lang="cs-CZ" b="1" dirty="0" smtClean="0"/>
              <a:t>Neformální</a:t>
            </a:r>
          </a:p>
          <a:p>
            <a:r>
              <a:rPr lang="cs-CZ" dirty="0" smtClean="0"/>
              <a:t>Prarodiče</a:t>
            </a:r>
          </a:p>
          <a:p>
            <a:r>
              <a:rPr lang="cs-CZ" dirty="0" smtClean="0"/>
              <a:t>Jiná neformální zajištění</a:t>
            </a:r>
          </a:p>
          <a:p>
            <a:pPr>
              <a:buNone/>
            </a:pPr>
            <a:r>
              <a:rPr lang="cs-CZ" b="1" dirty="0" smtClean="0"/>
              <a:t>Formální</a:t>
            </a:r>
          </a:p>
          <a:p>
            <a:r>
              <a:rPr lang="cs-CZ" dirty="0" err="1" smtClean="0"/>
              <a:t>Playgroups</a:t>
            </a:r>
            <a:endParaRPr lang="cs-CZ" dirty="0" smtClean="0"/>
          </a:p>
          <a:p>
            <a:r>
              <a:rPr lang="cs-CZ" dirty="0" err="1" smtClean="0"/>
              <a:t>Childminders</a:t>
            </a:r>
            <a:endParaRPr lang="cs-CZ" dirty="0" smtClean="0"/>
          </a:p>
          <a:p>
            <a:r>
              <a:rPr lang="cs-CZ" dirty="0" smtClean="0"/>
              <a:t>jesle, centra (školky)</a:t>
            </a:r>
          </a:p>
          <a:p>
            <a:r>
              <a:rPr lang="cs-CZ" dirty="0" smtClean="0"/>
              <a:t>Jiná formální zajištění (chůvy…)</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Zjištění</a:t>
            </a:r>
            <a:endParaRPr lang="cs-CZ" dirty="0"/>
          </a:p>
        </p:txBody>
      </p:sp>
      <p:sp>
        <p:nvSpPr>
          <p:cNvPr id="3" name="Zástupný symbol pro obsah 2"/>
          <p:cNvSpPr>
            <a:spLocks noGrp="1"/>
          </p:cNvSpPr>
          <p:nvPr>
            <p:ph idx="1"/>
          </p:nvPr>
        </p:nvSpPr>
        <p:spPr/>
        <p:txBody>
          <a:bodyPr>
            <a:normAutofit fontScale="92500"/>
          </a:bodyPr>
          <a:lstStyle/>
          <a:p>
            <a:r>
              <a:rPr lang="cs-CZ" b="1" dirty="0" smtClean="0"/>
              <a:t>formální péče </a:t>
            </a:r>
            <a:r>
              <a:rPr lang="cs-CZ" dirty="0" smtClean="0"/>
              <a:t>jako hlavní (jiné než </a:t>
            </a:r>
            <a:r>
              <a:rPr lang="cs-CZ" dirty="0" err="1" smtClean="0"/>
              <a:t>childminders</a:t>
            </a:r>
            <a:r>
              <a:rPr lang="cs-CZ" dirty="0" smtClean="0"/>
              <a:t> a </a:t>
            </a:r>
            <a:r>
              <a:rPr lang="cs-CZ" dirty="0" err="1" smtClean="0"/>
              <a:t>playgroups</a:t>
            </a:r>
            <a:r>
              <a:rPr lang="cs-CZ" dirty="0" smtClean="0"/>
              <a:t>) při prvním sledování (3 – 4 r.) </a:t>
            </a:r>
            <a:r>
              <a:rPr lang="cs-CZ" dirty="0" smtClean="0">
                <a:sym typeface="Wingdings" pitchFamily="2" charset="2"/>
              </a:rPr>
              <a:t> </a:t>
            </a:r>
            <a:r>
              <a:rPr lang="cs-CZ" b="1" dirty="0" smtClean="0">
                <a:sym typeface="Wingdings" pitchFamily="2" charset="2"/>
              </a:rPr>
              <a:t>méně obtíží u dětí </a:t>
            </a:r>
            <a:r>
              <a:rPr lang="cs-CZ" dirty="0" smtClean="0">
                <a:sym typeface="Wingdings" pitchFamily="2" charset="2"/>
              </a:rPr>
              <a:t>při druhém sledování (4 – 5 r</a:t>
            </a:r>
            <a:r>
              <a:rPr lang="cs-CZ" dirty="0" smtClean="0">
                <a:sym typeface="Wingdings" pitchFamily="2" charset="2"/>
              </a:rPr>
              <a:t>.) [u jiných typů péče bez vlivu]</a:t>
            </a:r>
            <a:r>
              <a:rPr lang="cs-CZ" dirty="0" smtClean="0">
                <a:sym typeface="Wingdings" pitchFamily="2" charset="2"/>
              </a:rPr>
              <a:t/>
            </a:r>
            <a:br>
              <a:rPr lang="cs-CZ" dirty="0" smtClean="0">
                <a:sym typeface="Wingdings" pitchFamily="2" charset="2"/>
              </a:rPr>
            </a:br>
            <a:r>
              <a:rPr lang="cs-CZ" dirty="0" smtClean="0">
                <a:sym typeface="Wingdings" pitchFamily="2" charset="2"/>
              </a:rPr>
              <a:t/>
            </a:r>
            <a:br>
              <a:rPr lang="cs-CZ" dirty="0" smtClean="0">
                <a:sym typeface="Wingdings" pitchFamily="2" charset="2"/>
              </a:rPr>
            </a:br>
            <a:r>
              <a:rPr lang="cs-CZ" dirty="0" smtClean="0">
                <a:sym typeface="Wingdings" pitchFamily="2" charset="2"/>
              </a:rPr>
              <a:t>Avšak…</a:t>
            </a:r>
          </a:p>
          <a:p>
            <a:r>
              <a:rPr lang="cs-CZ" b="1" dirty="0" smtClean="0">
                <a:sym typeface="Wingdings" pitchFamily="2" charset="2"/>
              </a:rPr>
              <a:t>&gt; 25 h/týden </a:t>
            </a:r>
            <a:r>
              <a:rPr lang="cs-CZ" dirty="0" smtClean="0">
                <a:sym typeface="Wingdings" pitchFamily="2" charset="2"/>
              </a:rPr>
              <a:t>u jakéhokoliv hlavního </a:t>
            </a:r>
            <a:r>
              <a:rPr lang="cs-CZ" dirty="0" err="1" smtClean="0">
                <a:sym typeface="Wingdings" pitchFamily="2" charset="2"/>
              </a:rPr>
              <a:t>poskytovatelepéče</a:t>
            </a:r>
            <a:r>
              <a:rPr lang="cs-CZ" dirty="0" smtClean="0">
                <a:sym typeface="Wingdings" pitchFamily="2" charset="2"/>
              </a:rPr>
              <a:t> (ve 3 – 4 r.)  </a:t>
            </a:r>
            <a:r>
              <a:rPr lang="cs-CZ" b="1" dirty="0" smtClean="0">
                <a:sym typeface="Wingdings" pitchFamily="2" charset="2"/>
              </a:rPr>
              <a:t>více obtíží u dětí </a:t>
            </a:r>
            <a:r>
              <a:rPr lang="cs-CZ" dirty="0" smtClean="0">
                <a:sym typeface="Wingdings" pitchFamily="2" charset="2"/>
              </a:rPr>
              <a:t>(4 – 5 r.) [než pokud méně hodin]</a:t>
            </a:r>
            <a:endParaRPr lang="cs-CZ"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Zjištění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Na obtíže u dětí má vliv i počet sourozenců, pohlaví dítěte, věk matky a výše jejího vzdělání (více než jedno dítě, dívka, vyšší věk a vzdělání </a:t>
            </a:r>
            <a:r>
              <a:rPr lang="cs-CZ" dirty="0" smtClean="0">
                <a:sym typeface="Wingdings" pitchFamily="2" charset="2"/>
              </a:rPr>
              <a:t> méně obtíží). I při zohlednění těchto proměnných vliv typu péče zůstává. U osamělých matek se ale při pozitivních hodnotách těchto proměnných míra udávaných obtíží u dětí sníží.</a:t>
            </a:r>
            <a:endParaRPr lang="cs-CZ" dirty="0" smtClean="0"/>
          </a:p>
          <a:p>
            <a:r>
              <a:rPr lang="cs-CZ" dirty="0" smtClean="0"/>
              <a:t>Více obtíží u dětí osamělých matek oproti dětem žijícím s oběma rodiči = dáno spíše </a:t>
            </a:r>
            <a:r>
              <a:rPr lang="cs-CZ" b="1" i="1" dirty="0" smtClean="0"/>
              <a:t>množstvím času</a:t>
            </a:r>
            <a:r>
              <a:rPr lang="cs-CZ" dirty="0" smtClean="0"/>
              <a:t>, kdy je dítě svěřeno do péče,  než </a:t>
            </a:r>
            <a:r>
              <a:rPr lang="cs-CZ" b="1" i="1" dirty="0" smtClean="0"/>
              <a:t>typem péče</a:t>
            </a:r>
            <a:r>
              <a:rPr lang="cs-CZ" dirty="0" smtClean="0"/>
              <a:t>. </a:t>
            </a:r>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Zjištění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U dětí osamělých matky, pokud dítě užívá &lt; 25 h/týden péče u hlavního poskytovatele </a:t>
            </a:r>
            <a:r>
              <a:rPr lang="cs-CZ" dirty="0" smtClean="0">
                <a:sym typeface="Wingdings" pitchFamily="2" charset="2"/>
              </a:rPr>
              <a:t> o 19 % roste pravděpodobnost uvádění obtíží než u matek žijících v páru (kde dítě &lt; 25 h/t v péči jiného hlavního poskytovatele).</a:t>
            </a:r>
          </a:p>
          <a:p>
            <a:r>
              <a:rPr lang="cs-CZ" dirty="0" smtClean="0">
                <a:sym typeface="Wingdings" pitchFamily="2" charset="2"/>
              </a:rPr>
              <a:t>Avšak  v případě &gt; 25 h/ týden: nárůst u dětí osamělých matek oproti  dětem páru pouze 8% - a navíc statistický nevýznamný.</a:t>
            </a:r>
          </a:p>
          <a:p>
            <a:r>
              <a:rPr lang="cs-CZ" dirty="0" smtClean="0">
                <a:sym typeface="Wingdings" pitchFamily="2" charset="2"/>
              </a:rPr>
              <a:t>=&gt; problém s nárůstem obtíží při ne-rodičovské péči &gt; 25 h/t pouze u dětí </a:t>
            </a:r>
            <a:r>
              <a:rPr lang="cs-CZ" smtClean="0">
                <a:sym typeface="Wingdings" pitchFamily="2" charset="2"/>
              </a:rPr>
              <a:t>s rodičovským párem.</a:t>
            </a:r>
            <a:endParaRPr lang="cs-CZ" dirty="0" smtClean="0">
              <a:sym typeface="Wingdings" pitchFamily="2" charset="2"/>
            </a:endParaRPr>
          </a:p>
          <a:p>
            <a:pPr>
              <a:buNone/>
            </a:pP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Zjištění</a:t>
            </a:r>
            <a:endParaRPr lang="en-US" dirty="0"/>
          </a:p>
        </p:txBody>
      </p:sp>
      <p:sp>
        <p:nvSpPr>
          <p:cNvPr id="3" name="Zástupný symbol pro obsah 2"/>
          <p:cNvSpPr>
            <a:spLocks noGrp="1"/>
          </p:cNvSpPr>
          <p:nvPr>
            <p:ph idx="1"/>
          </p:nvPr>
        </p:nvSpPr>
        <p:spPr/>
        <p:txBody>
          <a:bodyPr/>
          <a:lstStyle/>
          <a:p>
            <a:pPr marL="0" indent="0">
              <a:buNone/>
            </a:pPr>
            <a:r>
              <a:rPr lang="cs-CZ" dirty="0" smtClean="0"/>
              <a:t>Rozdíl oproti </a:t>
            </a:r>
            <a:r>
              <a:rPr lang="cs-CZ" dirty="0" err="1" smtClean="0"/>
              <a:t>Gregg</a:t>
            </a:r>
            <a:r>
              <a:rPr lang="cs-CZ" dirty="0" smtClean="0"/>
              <a:t> et al. (2005): </a:t>
            </a:r>
          </a:p>
          <a:p>
            <a:r>
              <a:rPr lang="cs-CZ" dirty="0" smtClean="0"/>
              <a:t>zaměstnanost osamělé matky se nejeví jako mající pozitivní vliv na </a:t>
            </a:r>
            <a:r>
              <a:rPr lang="cs-CZ" b="1" dirty="0" smtClean="0"/>
              <a:t>chování</a:t>
            </a:r>
            <a:r>
              <a:rPr lang="cs-CZ" dirty="0" smtClean="0"/>
              <a:t> předškolních dětí.</a:t>
            </a:r>
            <a:endParaRPr lang="en-US" dirty="0"/>
          </a:p>
        </p:txBody>
      </p:sp>
    </p:spTree>
    <p:extLst>
      <p:ext uri="{BB962C8B-B14F-4D97-AF65-F5344CB8AC3E}">
        <p14:creationId xmlns:p14="http://schemas.microsoft.com/office/powerpoint/2010/main" val="731173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6480720"/>
          </a:xfrm>
        </p:spPr>
        <p:txBody>
          <a:bodyPr>
            <a:noAutofit/>
          </a:bodyPr>
          <a:lstStyle/>
          <a:p>
            <a:pPr algn="l"/>
            <a:r>
              <a:rPr lang="fr-FR" sz="1400" dirty="0"/>
              <a:t>M – D’accord. Ben, je commence par l’aîné, donc Maximilian, qui a donc quatre ans et demie, e… qu’est-ce que je pourrais dire sur Maximilian, caractère assez fort, il est assez turbulent. Beaucoup d’énergie. Il est resté bah, quoi, un an, vingt mois seul, puisque il a vingt mois d’écart avec le deuxième. Et c’est parce que, peut-être, c’était le premier, il a été très pouponné, très, très proche de, de moi, et c’est vrai que la séparation était très difficile. </a:t>
            </a:r>
            <a:r>
              <a:rPr lang="fr-FR" sz="1400" b="1" dirty="0"/>
              <a:t>La première séparation à la garderie, c’était plus</a:t>
            </a:r>
            <a:r>
              <a:rPr lang="fr-FR" sz="1400" dirty="0"/>
              <a:t> en fait pour… </a:t>
            </a:r>
            <a:r>
              <a:rPr lang="fr-FR" sz="1400" b="1" dirty="0"/>
              <a:t>pour couper un peu, parce que j’ai pas un réel besoin de ça puisque je ne travail pas, donc c’était plus pour, pour lui. Et aussi, en fin de compte, pour moi</a:t>
            </a:r>
            <a:r>
              <a:rPr lang="fr-FR" sz="1400" dirty="0"/>
              <a:t/>
            </a:r>
            <a:br>
              <a:rPr lang="fr-FR" sz="1400" dirty="0"/>
            </a:br>
            <a:r>
              <a:rPr lang="fr-FR" sz="1400" dirty="0"/>
              <a:t>T – C’était à quel âge ? </a:t>
            </a:r>
            <a:br>
              <a:rPr lang="fr-FR" sz="1400" dirty="0"/>
            </a:br>
            <a:r>
              <a:rPr lang="fr-FR" sz="1400" dirty="0"/>
              <a:t>M – Il avait, </a:t>
            </a:r>
            <a:r>
              <a:rPr lang="fr-FR" sz="1400" b="1" dirty="0"/>
              <a:t>il avait quinze mois. Donc déjà c’était un peu tard parce que c’est vrai que certaines, certaines mamans y mettent leurs enfants plus tôt ; moi, j’ai attendu</a:t>
            </a:r>
            <a:r>
              <a:rPr lang="fr-FR" sz="1400" dirty="0"/>
              <a:t>. Pour plusieurs raisons, parce que je n’avais pas spécialement besoin, en fin de compte. Et du coup, </a:t>
            </a:r>
            <a:r>
              <a:rPr lang="fr-FR" sz="1400" b="1" dirty="0"/>
              <a:t>ça a été très difficile, ça s’est très mal passé, beaucoup de pleurs, la garderie me, plusieurs fois m’a appelée pour que j’aille le récupérer</a:t>
            </a:r>
            <a:r>
              <a:rPr lang="fr-FR" sz="1400" dirty="0"/>
              <a:t>. Donc toute la, </a:t>
            </a:r>
            <a:r>
              <a:rPr lang="fr-FR" sz="1400" b="1" dirty="0"/>
              <a:t>l’adaptation à la garderie a été très longue, parce que, justement, il n’arrive pas à se séparer de moi. </a:t>
            </a:r>
            <a:r>
              <a:rPr lang="fr-FR" sz="1400" dirty="0"/>
              <a:t>(Inc.) je ne mets pas, </a:t>
            </a:r>
            <a:r>
              <a:rPr lang="fr-FR" sz="1400" b="1" dirty="0"/>
              <a:t>je ne remets point question là-dessus, parce que j’étais très proche de lui et je pense que ça a été lié. Et sa séparation avec moi a été difficile, parce que moi aussi, j’étais proche de lui</a:t>
            </a:r>
            <a:r>
              <a:rPr lang="fr-FR" sz="1400" dirty="0"/>
              <a:t>, quoi. </a:t>
            </a:r>
            <a:r>
              <a:rPr lang="fr-FR" sz="1400" b="1" dirty="0"/>
              <a:t>Après ça, ça a été l’école, donc pareil – une grosse déchirure. Les hurlements pendant quatre mois</a:t>
            </a:r>
            <a:r>
              <a:rPr lang="fr-FR" sz="1400" dirty="0"/>
              <a:t/>
            </a:r>
            <a:br>
              <a:rPr lang="fr-FR" sz="1400" dirty="0"/>
            </a:br>
            <a:r>
              <a:rPr lang="fr-FR" sz="1400" dirty="0"/>
              <a:t>T – A la garderie, il y restait pendant combien d’heures ? </a:t>
            </a:r>
            <a:br>
              <a:rPr lang="fr-FR" sz="1400" dirty="0"/>
            </a:br>
            <a:r>
              <a:rPr lang="fr-FR" sz="1400" dirty="0"/>
              <a:t>M – </a:t>
            </a:r>
            <a:r>
              <a:rPr lang="fr-FR" sz="1400" b="1" dirty="0"/>
              <a:t>C’était un jour par semaine… et de maximum de quatre heures, donc on a longtemps fait une demi-heure, quoi. Longtemps une demi-heure. Donc pour moi, j’attendais quasiment dans la voiture que ça se passe, hein, parce qu’en une demi-heure, on fait pas grande chose ; et à chaque fois ils m’appelaient pour que j’aille le chercher parce qu’il pleurait et cetera</a:t>
            </a:r>
            <a:r>
              <a:rPr lang="fr-FR" sz="1400" dirty="0"/>
              <a:t>. Donc Maximilian, </a:t>
            </a:r>
            <a:r>
              <a:rPr lang="fr-FR" sz="1400" b="1" dirty="0"/>
              <a:t>très difficile au niveau de… pour couper en fait le cordon entre, entre moi et lui. Entre lui et moi. Après, ça a été l’école, à trois ans. Donc il n’avait pas encore ses trois ans, parce qu’il est </a:t>
            </a:r>
            <a:r>
              <a:rPr lang="fr-FR" sz="1400" dirty="0"/>
              <a:t>(inc.) </a:t>
            </a:r>
            <a:r>
              <a:rPr lang="fr-FR" sz="1400" b="1" dirty="0"/>
              <a:t>d’octobre</a:t>
            </a:r>
            <a:r>
              <a:rPr lang="fr-FR" sz="1400" dirty="0"/>
              <a:t>, la rentrée, c’est en septembre, donc il y a des grosses différences d’âge entre ceux qui sont nés en janvier, début d’année, qui ont trois ans passés, lui qui les a pas encore, un petit peu bébé, un petit peu immature, </a:t>
            </a:r>
            <a:r>
              <a:rPr lang="fr-FR" sz="1400" b="1" dirty="0"/>
              <a:t>donc pendant quatre mois ça a été des crises tous les matins pour aller à l’école, des hurlements, je le prenais dans les bras, il me tapait, il hurlait. Moi, pareil, je repartais avec des grosses larmes aux yeux. En fin de compte, l’école a bien aidé ; je le mettais que le matin, que le matin au début ; à partir de février il y est allé toute la journée, à sa demande. Ça l’a bien aidé à grandir, à être plus indépendant</a:t>
            </a:r>
            <a:r>
              <a:rPr lang="fr-FR" sz="1400" dirty="0"/>
              <a:t>.</a:t>
            </a:r>
            <a:br>
              <a:rPr lang="fr-FR" sz="1400" dirty="0"/>
            </a:br>
            <a:r>
              <a:rPr lang="fr-FR" sz="1400" dirty="0"/>
              <a:t/>
            </a:r>
            <a:br>
              <a:rPr lang="fr-FR" sz="1400" dirty="0"/>
            </a:br>
            <a:endParaRPr lang="en-US" sz="1400" dirty="0"/>
          </a:p>
        </p:txBody>
      </p:sp>
    </p:spTree>
    <p:extLst>
      <p:ext uri="{BB962C8B-B14F-4D97-AF65-F5344CB8AC3E}">
        <p14:creationId xmlns:p14="http://schemas.microsoft.com/office/powerpoint/2010/main" val="249274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Dopad</a:t>
            </a:r>
            <a:endParaRPr lang="cs-CZ" dirty="0"/>
          </a:p>
        </p:txBody>
      </p:sp>
      <p:sp>
        <p:nvSpPr>
          <p:cNvPr id="3" name="Zástupný symbol pro obsah 2"/>
          <p:cNvSpPr>
            <a:spLocks noGrp="1"/>
          </p:cNvSpPr>
          <p:nvPr>
            <p:ph idx="1"/>
          </p:nvPr>
        </p:nvSpPr>
        <p:spPr>
          <a:xfrm>
            <a:off x="467544" y="1556792"/>
            <a:ext cx="8229600" cy="4525963"/>
          </a:xfrm>
        </p:spPr>
        <p:txBody>
          <a:bodyPr>
            <a:normAutofit lnSpcReduction="10000"/>
          </a:bodyPr>
          <a:lstStyle/>
          <a:p>
            <a:pPr>
              <a:buNone/>
            </a:pPr>
            <a:r>
              <a:rPr lang="cs-CZ" b="1" dirty="0" smtClean="0"/>
              <a:t>Oblasti dopadu: </a:t>
            </a:r>
          </a:p>
          <a:p>
            <a:r>
              <a:rPr lang="cs-CZ" dirty="0" smtClean="0"/>
              <a:t>kognitivní,</a:t>
            </a:r>
          </a:p>
          <a:p>
            <a:r>
              <a:rPr lang="cs-CZ" dirty="0" smtClean="0"/>
              <a:t>emocionální,</a:t>
            </a:r>
          </a:p>
          <a:p>
            <a:r>
              <a:rPr lang="cs-CZ" dirty="0" smtClean="0"/>
              <a:t>behaviorální</a:t>
            </a:r>
          </a:p>
          <a:p>
            <a:pPr>
              <a:buNone/>
            </a:pPr>
            <a:r>
              <a:rPr lang="cs-CZ" b="1" dirty="0" smtClean="0"/>
              <a:t>Časové hledisko dopadu: </a:t>
            </a:r>
            <a:endParaRPr lang="cs-CZ" b="1" dirty="0"/>
          </a:p>
          <a:p>
            <a:r>
              <a:rPr lang="cs-CZ" dirty="0" smtClean="0"/>
              <a:t>aktuální dopad</a:t>
            </a:r>
          </a:p>
          <a:p>
            <a:r>
              <a:rPr lang="cs-CZ" dirty="0" smtClean="0"/>
              <a:t>dopad později v dětství </a:t>
            </a:r>
          </a:p>
          <a:p>
            <a:r>
              <a:rPr lang="cs-CZ" dirty="0" smtClean="0"/>
              <a:t>dopad v dospělosti</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péče</a:t>
            </a:r>
            <a:endParaRPr lang="cs-CZ" dirty="0"/>
          </a:p>
        </p:txBody>
      </p:sp>
      <p:sp>
        <p:nvSpPr>
          <p:cNvPr id="3" name="Zástupný symbol pro obsah 2"/>
          <p:cNvSpPr>
            <a:spLocks noGrp="1"/>
          </p:cNvSpPr>
          <p:nvPr>
            <p:ph idx="1"/>
          </p:nvPr>
        </p:nvSpPr>
        <p:spPr/>
        <p:txBody>
          <a:bodyPr>
            <a:normAutofit/>
          </a:bodyPr>
          <a:lstStyle/>
          <a:p>
            <a:pPr>
              <a:buNone/>
            </a:pPr>
            <a:r>
              <a:rPr lang="cs-CZ" dirty="0" smtClean="0"/>
              <a:t>Rozlišení  se různí dle studií:</a:t>
            </a:r>
          </a:p>
          <a:p>
            <a:r>
              <a:rPr lang="cs-CZ" dirty="0" smtClean="0"/>
              <a:t> neformální × formální; </a:t>
            </a:r>
          </a:p>
          <a:p>
            <a:r>
              <a:rPr lang="cs-CZ" dirty="0" smtClean="0"/>
              <a:t>příbuzenská, nepříbuzenská, v zařízení; </a:t>
            </a:r>
          </a:p>
          <a:p>
            <a:r>
              <a:rPr lang="cs-CZ" dirty="0" smtClean="0"/>
              <a:t>další rozlišení podle typů zařízení (hlídací – denní centra; jesle; vzdělávací – mateřské školy…)</a:t>
            </a:r>
          </a:p>
          <a:p>
            <a:r>
              <a:rPr lang="cs-CZ" dirty="0" smtClean="0"/>
              <a:t>…</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Porovnatelnost/ spolehlivost </a:t>
            </a:r>
            <a:r>
              <a:rPr lang="cs-CZ" b="1" dirty="0" smtClean="0"/>
              <a:t>studií</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cs-CZ" dirty="0"/>
              <a:t>Při zjišťování, zda předškolní péče o děti, její typ apod. prospívá (a v čem), nebo škodí (a v čem), za jakých okolností apod., narážíme na skutečnost, že mj. </a:t>
            </a:r>
          </a:p>
          <a:p>
            <a:pPr lvl="0"/>
            <a:r>
              <a:rPr lang="cs-CZ" dirty="0"/>
              <a:t>nikdy nemůžeme mít pod kontrolou všechny faktory, </a:t>
            </a:r>
          </a:p>
          <a:p>
            <a:pPr lvl="0"/>
            <a:r>
              <a:rPr lang="cs-CZ" dirty="0"/>
              <a:t>často není jasné, co srovnáváme (těžko posuzovat zvenčí kvalitu vztahu učitel/</a:t>
            </a:r>
            <a:r>
              <a:rPr lang="cs-CZ" dirty="0" err="1"/>
              <a:t>ka</a:t>
            </a:r>
            <a:r>
              <a:rPr lang="cs-CZ" dirty="0"/>
              <a:t> či pečovatel/</a:t>
            </a:r>
            <a:r>
              <a:rPr lang="cs-CZ" dirty="0" err="1"/>
              <a:t>ka</a:t>
            </a:r>
            <a:r>
              <a:rPr lang="cs-CZ" dirty="0"/>
              <a:t> – dítě…), </a:t>
            </a:r>
          </a:p>
          <a:p>
            <a:pPr lvl="0"/>
            <a:r>
              <a:rPr lang="cs-CZ" dirty="0"/>
              <a:t>možnosti využití kupř. longitudinálních studií jsou velmi omezené…</a:t>
            </a:r>
          </a:p>
          <a:p>
            <a:r>
              <a:rPr lang="cs-CZ" dirty="0"/>
              <a:t>problémy s početností pozorované skupiny, </a:t>
            </a:r>
            <a:r>
              <a:rPr lang="cs-CZ" dirty="0" err="1"/>
              <a:t>reprezentativitou</a:t>
            </a:r>
            <a:r>
              <a:rPr lang="cs-CZ" dirty="0"/>
              <a:t> vzorku… (přítomny a různé ne/reflektovány další vlivy, mj. </a:t>
            </a:r>
            <a:r>
              <a:rPr lang="cs-CZ" dirty="0" err="1"/>
              <a:t>nepozorova</a:t>
            </a:r>
            <a:r>
              <a:rPr lang="cs-CZ" dirty="0"/>
              <a:t>(tel)</a:t>
            </a:r>
            <a:r>
              <a:rPr lang="cs-CZ" dirty="0" err="1"/>
              <a:t>né</a:t>
            </a:r>
            <a:r>
              <a:rPr lang="cs-CZ" dirty="0"/>
              <a:t> vlastnosti dítěte, preference </a:t>
            </a:r>
            <a:r>
              <a:rPr lang="cs-CZ" dirty="0" smtClean="0"/>
              <a:t>matky: </a:t>
            </a:r>
            <a:r>
              <a:rPr lang="cs-CZ" dirty="0"/>
              <a:t>péče × zaměstnání v závislosti na vlastnostech dítěte; pohlaví dítěte, etnicita, porodní váha…)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013176"/>
            <a:ext cx="8229600" cy="1143000"/>
          </a:xfrm>
        </p:spPr>
        <p:txBody>
          <a:bodyPr>
            <a:normAutofit/>
          </a:bodyPr>
          <a:lstStyle/>
          <a:p>
            <a:r>
              <a:rPr lang="cs-CZ" sz="3200" dirty="0" smtClean="0"/>
              <a:t>Velká Británie</a:t>
            </a:r>
            <a:endParaRPr lang="cs-CZ" sz="3200" dirty="0"/>
          </a:p>
        </p:txBody>
      </p:sp>
      <p:sp>
        <p:nvSpPr>
          <p:cNvPr id="3" name="Zástupný symbol pro obsah 2"/>
          <p:cNvSpPr>
            <a:spLocks noGrp="1"/>
          </p:cNvSpPr>
          <p:nvPr>
            <p:ph idx="1"/>
          </p:nvPr>
        </p:nvSpPr>
        <p:spPr>
          <a:xfrm>
            <a:off x="467544" y="404664"/>
            <a:ext cx="8229600" cy="4525963"/>
          </a:xfrm>
        </p:spPr>
        <p:txBody>
          <a:bodyPr/>
          <a:lstStyle/>
          <a:p>
            <a:pPr>
              <a:buNone/>
            </a:pPr>
            <a:r>
              <a:rPr lang="cs-CZ" b="1" dirty="0" err="1"/>
              <a:t>Gregg</a:t>
            </a:r>
            <a:r>
              <a:rPr lang="cs-CZ" b="1" dirty="0"/>
              <a:t>  P. </a:t>
            </a:r>
            <a:r>
              <a:rPr lang="cs-CZ" b="1" dirty="0" err="1"/>
              <a:t>et</a:t>
            </a:r>
            <a:r>
              <a:rPr lang="cs-CZ" b="1" dirty="0"/>
              <a:t> </a:t>
            </a:r>
            <a:r>
              <a:rPr lang="cs-CZ" b="1" dirty="0" err="1"/>
              <a:t>al</a:t>
            </a:r>
            <a:r>
              <a:rPr lang="cs-CZ" b="1" dirty="0"/>
              <a:t>. 2005. „</a:t>
            </a:r>
            <a:r>
              <a:rPr lang="cs-CZ" b="1" dirty="0" err="1"/>
              <a:t>The</a:t>
            </a:r>
            <a:r>
              <a:rPr lang="cs-CZ" b="1" dirty="0"/>
              <a:t> </a:t>
            </a:r>
            <a:r>
              <a:rPr lang="cs-CZ" b="1" dirty="0" err="1"/>
              <a:t>effects</a:t>
            </a:r>
            <a:r>
              <a:rPr lang="cs-CZ" b="1" dirty="0"/>
              <a:t> </a:t>
            </a:r>
            <a:r>
              <a:rPr lang="cs-CZ" b="1" dirty="0" err="1"/>
              <a:t>of</a:t>
            </a:r>
            <a:r>
              <a:rPr lang="cs-CZ" b="1" dirty="0"/>
              <a:t> a </a:t>
            </a:r>
            <a:r>
              <a:rPr lang="cs-CZ" b="1" dirty="0" err="1"/>
              <a:t>mother</a:t>
            </a:r>
            <a:r>
              <a:rPr lang="cs-CZ" b="1" dirty="0"/>
              <a:t>'s </a:t>
            </a:r>
            <a:r>
              <a:rPr lang="cs-CZ" b="1" dirty="0" err="1"/>
              <a:t>return</a:t>
            </a:r>
            <a:r>
              <a:rPr lang="cs-CZ" b="1" dirty="0"/>
              <a:t> to </a:t>
            </a:r>
            <a:r>
              <a:rPr lang="cs-CZ" b="1" dirty="0" err="1"/>
              <a:t>work</a:t>
            </a:r>
            <a:r>
              <a:rPr lang="cs-CZ" b="1" dirty="0"/>
              <a:t> </a:t>
            </a:r>
            <a:r>
              <a:rPr lang="cs-CZ" b="1" dirty="0" err="1"/>
              <a:t>decision</a:t>
            </a:r>
            <a:r>
              <a:rPr lang="cs-CZ" b="1" dirty="0"/>
              <a:t> on </a:t>
            </a:r>
            <a:r>
              <a:rPr lang="cs-CZ" b="1" dirty="0" err="1"/>
              <a:t>child</a:t>
            </a:r>
            <a:r>
              <a:rPr lang="cs-CZ" b="1" dirty="0"/>
              <a:t> </a:t>
            </a:r>
            <a:r>
              <a:rPr lang="cs-CZ" b="1" dirty="0" err="1"/>
              <a:t>development</a:t>
            </a:r>
            <a:r>
              <a:rPr lang="cs-CZ" b="1" dirty="0"/>
              <a:t> in </a:t>
            </a:r>
            <a:r>
              <a:rPr lang="cs-CZ" b="1" dirty="0" err="1"/>
              <a:t>the</a:t>
            </a:r>
            <a:r>
              <a:rPr lang="cs-CZ" b="1" dirty="0"/>
              <a:t> UK.“ </a:t>
            </a:r>
            <a:r>
              <a:rPr lang="cs-CZ" b="1" i="1" dirty="0" err="1"/>
              <a:t>The</a:t>
            </a:r>
            <a:r>
              <a:rPr lang="cs-CZ" b="1" i="1" dirty="0"/>
              <a:t> </a:t>
            </a:r>
            <a:r>
              <a:rPr lang="cs-CZ" b="1" i="1" dirty="0" err="1"/>
              <a:t>Economic</a:t>
            </a:r>
            <a:r>
              <a:rPr lang="cs-CZ" b="1" i="1" dirty="0"/>
              <a:t> </a:t>
            </a:r>
            <a:r>
              <a:rPr lang="cs-CZ" b="1" i="1" dirty="0" err="1"/>
              <a:t>Journal</a:t>
            </a:r>
            <a:r>
              <a:rPr lang="cs-CZ" b="1" dirty="0"/>
              <a:t> 115: F48-F80.</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a:t>
            </a:r>
            <a:endParaRPr lang="cs-CZ" dirty="0"/>
          </a:p>
        </p:txBody>
      </p:sp>
      <p:sp>
        <p:nvSpPr>
          <p:cNvPr id="3" name="Zástupný symbol pro obsah 2"/>
          <p:cNvSpPr>
            <a:spLocks noGrp="1"/>
          </p:cNvSpPr>
          <p:nvPr>
            <p:ph idx="1"/>
          </p:nvPr>
        </p:nvSpPr>
        <p:spPr/>
        <p:txBody>
          <a:bodyPr>
            <a:normAutofit lnSpcReduction="10000"/>
          </a:bodyPr>
          <a:lstStyle/>
          <a:p>
            <a:pPr lvl="0"/>
            <a:r>
              <a:rPr lang="cs-CZ" dirty="0"/>
              <a:t>identifikovat dopad časného zaměstnání matky na tři výstupy měřící kognitivní vývoj dítěte mezi 4. a 7. rokem života</a:t>
            </a:r>
          </a:p>
          <a:p>
            <a:pPr lvl="0"/>
            <a:r>
              <a:rPr lang="cs-CZ" dirty="0"/>
              <a:t>prozkoumat, zda jsou různé skupiny dotčeny zaměstnáním matky různými způsoby. Konkrétně zda se dopady liší v závislosti na matčině dosaženém vzdělání, osamělém mateřství nebo na typu využívané péče jinou osobou než matkou</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Data</a:t>
            </a:r>
            <a:endParaRPr lang="cs-CZ" dirty="0"/>
          </a:p>
        </p:txBody>
      </p:sp>
      <p:sp>
        <p:nvSpPr>
          <p:cNvPr id="3" name="Zástupný symbol pro obsah 2"/>
          <p:cNvSpPr>
            <a:spLocks noGrp="1"/>
          </p:cNvSpPr>
          <p:nvPr>
            <p:ph idx="1"/>
          </p:nvPr>
        </p:nvSpPr>
        <p:spPr>
          <a:xfrm>
            <a:off x="467544" y="1196752"/>
            <a:ext cx="8229600" cy="5257800"/>
          </a:xfrm>
        </p:spPr>
        <p:txBody>
          <a:bodyPr>
            <a:normAutofit fontScale="85000" lnSpcReduction="20000"/>
          </a:bodyPr>
          <a:lstStyle/>
          <a:p>
            <a:r>
              <a:rPr lang="cs-CZ" dirty="0" err="1"/>
              <a:t>The</a:t>
            </a:r>
            <a:r>
              <a:rPr lang="cs-CZ" dirty="0"/>
              <a:t> </a:t>
            </a:r>
            <a:r>
              <a:rPr lang="cs-CZ" dirty="0" err="1"/>
              <a:t>Avon</a:t>
            </a:r>
            <a:r>
              <a:rPr lang="cs-CZ" dirty="0"/>
              <a:t> </a:t>
            </a:r>
            <a:r>
              <a:rPr lang="cs-CZ" dirty="0" err="1"/>
              <a:t>Longitudinal</a:t>
            </a:r>
            <a:r>
              <a:rPr lang="cs-CZ" dirty="0"/>
              <a:t> Study </a:t>
            </a:r>
            <a:r>
              <a:rPr lang="cs-CZ" dirty="0" err="1"/>
              <a:t>of</a:t>
            </a:r>
            <a:r>
              <a:rPr lang="cs-CZ" dirty="0"/>
              <a:t> </a:t>
            </a:r>
            <a:r>
              <a:rPr lang="cs-CZ" dirty="0" err="1"/>
              <a:t>Parents</a:t>
            </a:r>
            <a:r>
              <a:rPr lang="cs-CZ" dirty="0"/>
              <a:t> </a:t>
            </a:r>
            <a:r>
              <a:rPr lang="cs-CZ" dirty="0" err="1"/>
              <a:t>and</a:t>
            </a:r>
            <a:r>
              <a:rPr lang="cs-CZ" dirty="0"/>
              <a:t> </a:t>
            </a:r>
            <a:r>
              <a:rPr lang="cs-CZ" dirty="0" err="1"/>
              <a:t>Children</a:t>
            </a:r>
            <a:r>
              <a:rPr lang="cs-CZ" dirty="0"/>
              <a:t> (ALSPAC) </a:t>
            </a:r>
            <a:r>
              <a:rPr lang="cs-CZ" dirty="0" smtClean="0"/>
              <a:t>– </a:t>
            </a:r>
            <a:r>
              <a:rPr lang="cs-CZ" dirty="0" err="1" smtClean="0"/>
              <a:t>kohortní</a:t>
            </a:r>
            <a:r>
              <a:rPr lang="cs-CZ" dirty="0" smtClean="0"/>
              <a:t> studie asi 12000 dětí narozených v oblasti </a:t>
            </a:r>
            <a:r>
              <a:rPr lang="cs-CZ" dirty="0" err="1" smtClean="0"/>
              <a:t>Avon</a:t>
            </a:r>
            <a:r>
              <a:rPr lang="cs-CZ" dirty="0" smtClean="0"/>
              <a:t> ve Spojeném Království v letech </a:t>
            </a:r>
            <a:r>
              <a:rPr lang="cs-CZ" dirty="0"/>
              <a:t>1991 </a:t>
            </a:r>
            <a:r>
              <a:rPr lang="cs-CZ" dirty="0" smtClean="0"/>
              <a:t>a </a:t>
            </a:r>
            <a:r>
              <a:rPr lang="cs-CZ" dirty="0"/>
              <a:t>1992. </a:t>
            </a:r>
            <a:endParaRPr lang="cs-CZ" dirty="0" smtClean="0"/>
          </a:p>
          <a:p>
            <a:r>
              <a:rPr lang="cs-CZ" dirty="0" smtClean="0"/>
              <a:t>Matky </a:t>
            </a:r>
            <a:r>
              <a:rPr lang="cs-CZ" dirty="0"/>
              <a:t>vyplňovaly až tři dotazníková šetření za rok, jedno týkající se sebe a domácnosti obecně a dvě týkající se dítěte. </a:t>
            </a:r>
            <a:endParaRPr lang="cs-CZ" dirty="0" smtClean="0"/>
          </a:p>
          <a:p>
            <a:r>
              <a:rPr lang="cs-CZ" dirty="0" smtClean="0"/>
              <a:t>Matky </a:t>
            </a:r>
            <a:r>
              <a:rPr lang="cs-CZ" dirty="0"/>
              <a:t>také vyplňovaly na čtyři dotazníky v době těhotenství. </a:t>
            </a:r>
            <a:endParaRPr lang="cs-CZ" dirty="0" smtClean="0"/>
          </a:p>
          <a:p>
            <a:r>
              <a:rPr lang="cs-CZ" dirty="0" err="1" smtClean="0"/>
              <a:t>The</a:t>
            </a:r>
            <a:r>
              <a:rPr lang="cs-CZ" dirty="0" smtClean="0"/>
              <a:t> </a:t>
            </a:r>
            <a:r>
              <a:rPr lang="cs-CZ" dirty="0"/>
              <a:t>ALSPAC survey zahrnuje i data získaná jinak než samostatným vyplňováním. Záznamy ze škol mohou být přiřazován k jednotlivým dětem, proto jsou dostupná školně-založená posouzení pro věk 4 – 5 let a opět 6 – 7 let.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Rozlišované typy péče</a:t>
            </a:r>
            <a:endParaRPr lang="cs-CZ" dirty="0"/>
          </a:p>
        </p:txBody>
      </p:sp>
      <p:sp>
        <p:nvSpPr>
          <p:cNvPr id="3" name="Zástupný symbol pro obsah 2"/>
          <p:cNvSpPr>
            <a:spLocks noGrp="1"/>
          </p:cNvSpPr>
          <p:nvPr>
            <p:ph idx="1"/>
          </p:nvPr>
        </p:nvSpPr>
        <p:spPr/>
        <p:txBody>
          <a:bodyPr>
            <a:normAutofit fontScale="92500"/>
          </a:bodyPr>
          <a:lstStyle/>
          <a:p>
            <a:pPr lvl="0"/>
            <a:r>
              <a:rPr lang="cs-CZ" dirty="0" smtClean="0"/>
              <a:t>Neformální neplacená příbuzenská péče (partner</a:t>
            </a:r>
            <a:r>
              <a:rPr lang="cs-CZ" dirty="0"/>
              <a:t>, </a:t>
            </a:r>
            <a:r>
              <a:rPr lang="cs-CZ" dirty="0" smtClean="0"/>
              <a:t>prarodič, jiný příbuzný, někdo z přátel nebo ze sousedství)</a:t>
            </a:r>
            <a:endParaRPr lang="cs-CZ" dirty="0"/>
          </a:p>
          <a:p>
            <a:pPr lvl="0"/>
            <a:r>
              <a:rPr lang="cs-CZ" dirty="0" smtClean="0"/>
              <a:t>Nepříbuzenská placená péče: </a:t>
            </a:r>
            <a:r>
              <a:rPr lang="cs-CZ" dirty="0" err="1" smtClean="0"/>
              <a:t>péče</a:t>
            </a:r>
            <a:r>
              <a:rPr lang="cs-CZ" dirty="0" smtClean="0"/>
              <a:t> poskytovaná placenou osobou </a:t>
            </a:r>
            <a:r>
              <a:rPr lang="cs-CZ" i="1" dirty="0" smtClean="0"/>
              <a:t>doma </a:t>
            </a:r>
            <a:r>
              <a:rPr lang="cs-CZ" dirty="0" smtClean="0"/>
              <a:t>(chůvy, </a:t>
            </a:r>
            <a:r>
              <a:rPr lang="cs-CZ" dirty="0" err="1"/>
              <a:t>babysitters</a:t>
            </a:r>
            <a:r>
              <a:rPr lang="cs-CZ" dirty="0"/>
              <a:t>, </a:t>
            </a:r>
            <a:r>
              <a:rPr lang="cs-CZ" dirty="0" err="1"/>
              <a:t>etc</a:t>
            </a:r>
            <a:r>
              <a:rPr lang="cs-CZ" dirty="0"/>
              <a:t>.) </a:t>
            </a:r>
            <a:r>
              <a:rPr lang="cs-CZ" dirty="0" smtClean="0"/>
              <a:t>a </a:t>
            </a:r>
            <a:r>
              <a:rPr lang="cs-CZ" i="1" dirty="0" smtClean="0"/>
              <a:t>mimo domov </a:t>
            </a:r>
            <a:r>
              <a:rPr lang="cs-CZ" dirty="0" smtClean="0"/>
              <a:t> </a:t>
            </a:r>
            <a:r>
              <a:rPr lang="cs-CZ" dirty="0"/>
              <a:t>(</a:t>
            </a:r>
            <a:r>
              <a:rPr lang="cs-CZ" dirty="0" err="1"/>
              <a:t>childminders</a:t>
            </a:r>
            <a:r>
              <a:rPr lang="cs-CZ" dirty="0"/>
              <a:t>)</a:t>
            </a:r>
          </a:p>
          <a:p>
            <a:pPr lvl="0"/>
            <a:r>
              <a:rPr lang="cs-CZ" dirty="0" smtClean="0"/>
              <a:t>Péče v zařízeních: placená péče ve formálních skupinových (kolektivních) podmínkách (denní centra, jesle…)</a:t>
            </a:r>
            <a:endParaRPr lang="cs-CZ" dirty="0"/>
          </a:p>
          <a:p>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1113</Words>
  <Application>Microsoft Office PowerPoint</Application>
  <PresentationFormat>Předvádění na obrazovce (4:3)</PresentationFormat>
  <Paragraphs>105</Paragraphs>
  <Slides>27</Slides>
  <Notes>0</Notes>
  <HiddenSlides>0</HiddenSlides>
  <MMClips>0</MMClips>
  <ScaleCrop>false</ScaleCrop>
  <HeadingPairs>
    <vt:vector size="4" baseType="variant">
      <vt:variant>
        <vt:lpstr>Motiv</vt:lpstr>
      </vt:variant>
      <vt:variant>
        <vt:i4>1</vt:i4>
      </vt:variant>
      <vt:variant>
        <vt:lpstr>Nadpisy snímků</vt:lpstr>
      </vt:variant>
      <vt:variant>
        <vt:i4>27</vt:i4>
      </vt:variant>
    </vt:vector>
  </HeadingPairs>
  <TitlesOfParts>
    <vt:vector size="28" baseType="lpstr">
      <vt:lpstr>Motiv sady Office</vt:lpstr>
      <vt:lpstr>Vybrané souvislosti dopadu různých typů předškolní péče na dítě na vybraných příkladech výzkumných zjištění </vt:lpstr>
      <vt:lpstr>Vybrané souvislosti</vt:lpstr>
      <vt:lpstr>Dopad</vt:lpstr>
      <vt:lpstr>Typy péče</vt:lpstr>
      <vt:lpstr>Porovnatelnost/ spolehlivost studií</vt:lpstr>
      <vt:lpstr>Velká Británie</vt:lpstr>
      <vt:lpstr>Cíl</vt:lpstr>
      <vt:lpstr>Data</vt:lpstr>
      <vt:lpstr>Rozlišované typy péče</vt:lpstr>
      <vt:lpstr>Výsledky</vt:lpstr>
      <vt:lpstr>Výsledky</vt:lpstr>
      <vt:lpstr>Výsledky:  role a souvislosti vzdělání matky</vt:lpstr>
      <vt:lpstr>Výsledky:  role a souvislosti výše vzdělání matky</vt:lpstr>
      <vt:lpstr>Výsledky: typ péče</vt:lpstr>
      <vt:lpstr>Výsledky: zaměstnání matky v kombinaci s typem péče</vt:lpstr>
      <vt:lpstr>Výsledky: zaměstnání matky v kombinaci s typem péče</vt:lpstr>
      <vt:lpstr>Velká Británie</vt:lpstr>
      <vt:lpstr>Cíl = zjistit</vt:lpstr>
      <vt:lpstr>Kontext zájmu</vt:lpstr>
      <vt:lpstr>Sledováno, jak…</vt:lpstr>
      <vt:lpstr>Metody, data, měření</vt:lpstr>
      <vt:lpstr>Typy ne-rodičovské péče</vt:lpstr>
      <vt:lpstr>Zjištění</vt:lpstr>
      <vt:lpstr>Zjištění</vt:lpstr>
      <vt:lpstr>Zjištění</vt:lpstr>
      <vt:lpstr>Zjištění</vt:lpstr>
      <vt:lpstr>M – D’accord. Ben, je commence par l’aîné, donc Maximilian, qui a donc quatre ans et demie, e… qu’est-ce que je pourrais dire sur Maximilian, caractère assez fort, il est assez turbulent. Beaucoup d’énergie. Il est resté bah, quoi, un an, vingt mois seul, puisque il a vingt mois d’écart avec le deuxième. Et c’est parce que, peut-être, c’était le premier, il a été très pouponné, très, très proche de, de moi, et c’est vrai que la séparation était très difficile. La première séparation à la garderie, c’était plus en fait pour… pour couper un peu, parce que j’ai pas un réel besoin de ça puisque je ne travail pas, donc c’était plus pour, pour lui. Et aussi, en fin de compte, pour moi T – C’était à quel âge ?  M – Il avait, il avait quinze mois. Donc déjà c’était un peu tard parce que c’est vrai que certaines, certaines mamans y mettent leurs enfants plus tôt ; moi, j’ai attendu. Pour plusieurs raisons, parce que je n’avais pas spécialement besoin, en fin de compte. Et du coup, ça a été très difficile, ça s’est très mal passé, beaucoup de pleurs, la garderie me, plusieurs fois m’a appelée pour que j’aille le récupérer. Donc toute la, l’adaptation à la garderie a été très longue, parce que, justement, il n’arrive pas à se séparer de moi. (Inc.) je ne mets pas, je ne remets point question là-dessus, parce que j’étais très proche de lui et je pense que ça a été lié. Et sa séparation avec moi a été difficile, parce que moi aussi, j’étais proche de lui, quoi. Après ça, ça a été l’école, donc pareil – une grosse déchirure. Les hurlements pendant quatre mois T – A la garderie, il y restait pendant combien d’heures ?  M – C’était un jour par semaine… et de maximum de quatre heures, donc on a longtemps fait une demi-heure, quoi. Longtemps une demi-heure. Donc pour moi, j’attendais quasiment dans la voiture que ça se passe, hein, parce qu’en une demi-heure, on fait pas grande chose ; et à chaque fois ils m’appelaient pour que j’aille le chercher parce qu’il pleurait et cetera. Donc Maximilian, très difficile au niveau de… pour couper en fait le cordon entre, entre moi et lui. Entre lui et moi. Après, ça a été l’école, à trois ans. Donc il n’avait pas encore ses trois ans, parce qu’il est (inc.) d’octobre, la rentrée, c’est en septembre, donc il y a des grosses différences d’âge entre ceux qui sont nés en janvier, début d’année, qui ont trois ans passés, lui qui les a pas encore, un petit peu bébé, un petit peu immature, donc pendant quatre mois ça a été des crises tous les matins pour aller à l’école, des hurlements, je le prenais dans les bras, il me tapait, il hurlait. Moi, pareil, je repartais avec des grosses larmes aux yeux. En fin de compte, l’école a bien aidé ; je le mettais que le matin, que le matin au début ; à partir de février il y est allé toute la journée, à sa demande. Ça l’a bien aidé à grandir, à être plus indépendant.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Vybrané souvislosti dopadu různých typů předškolní péče na dítě na vybraných příkladech výzkumných zjištění</dc:title>
  <dc:creator>LENOVO</dc:creator>
  <cp:lastModifiedBy>Slechtova Hana</cp:lastModifiedBy>
  <cp:revision>285</cp:revision>
  <cp:lastPrinted>2016-10-19T07:44:40Z</cp:lastPrinted>
  <dcterms:created xsi:type="dcterms:W3CDTF">2016-10-18T14:58:50Z</dcterms:created>
  <dcterms:modified xsi:type="dcterms:W3CDTF">2016-10-19T07:51:05Z</dcterms:modified>
</cp:coreProperties>
</file>