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1" r:id="rId1"/>
  </p:sldMasterIdLst>
  <p:notesMasterIdLst>
    <p:notesMasterId r:id="rId15"/>
  </p:notesMasterIdLst>
  <p:sldIdLst>
    <p:sldId id="256" r:id="rId2"/>
    <p:sldId id="270" r:id="rId3"/>
    <p:sldId id="273" r:id="rId4"/>
    <p:sldId id="296" r:id="rId5"/>
    <p:sldId id="302" r:id="rId6"/>
    <p:sldId id="280" r:id="rId7"/>
    <p:sldId id="293" r:id="rId8"/>
    <p:sldId id="299" r:id="rId9"/>
    <p:sldId id="304" r:id="rId10"/>
    <p:sldId id="301" r:id="rId11"/>
    <p:sldId id="294" r:id="rId12"/>
    <p:sldId id="289" r:id="rId13"/>
    <p:sldId id="279" r:id="rId14"/>
  </p:sldIdLst>
  <p:sldSz cx="9144000" cy="6858000" type="screen4x3"/>
  <p:notesSz cx="6784975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8" autoAdjust="0"/>
    <p:restoredTop sz="94505" autoAdjust="0"/>
  </p:normalViewPr>
  <p:slideViewPr>
    <p:cSldViewPr showGuides="1">
      <p:cViewPr>
        <p:scale>
          <a:sx n="99" d="100"/>
          <a:sy n="99" d="100"/>
        </p:scale>
        <p:origin x="-84" y="-18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719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055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080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A70C00-873F-4A3D-A3C5-E196D5FA59C1}" type="slidenum">
              <a:rPr lang="cs-CZ" altLang="cs-CZ"/>
              <a:pPr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8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53594-6FC7-4E3B-9013-E7A6AC20F0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8308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-196886" y="0"/>
            <a:ext cx="9144000" cy="685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obrázek 3"/>
          <p:cNvSpPr>
            <a:spLocks noGrp="1"/>
          </p:cNvSpPr>
          <p:nvPr>
            <p:ph type="pic" sz="quarter" idx="18"/>
          </p:nvPr>
        </p:nvSpPr>
        <p:spPr>
          <a:xfrm>
            <a:off x="395536" y="1527904"/>
            <a:ext cx="971239" cy="4133344"/>
          </a:xfrm>
          <a:solidFill>
            <a:schemeClr val="tx2"/>
          </a:solidFill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453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7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mpsv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ikrojesle.mpsv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Péče o děti v Mikrojeslích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cs-CZ" altLang="cs-CZ" sz="2400" b="1" dirty="0">
              <a:solidFill>
                <a:srgbClr val="000099"/>
              </a:solidFill>
              <a:ea typeface="ＭＳ Ｐゴシック" panose="020B0600070205080204" pitchFamily="34" charset="-128"/>
            </a:endParaRPr>
          </a:p>
          <a:p>
            <a:pPr algn="ctr"/>
            <a:r>
              <a:rPr lang="cs-CZ" altLang="cs-CZ" sz="2400" b="1" dirty="0" smtClean="0">
                <a:ea typeface="ＭＳ Ｐゴシック" panose="020B0600070205080204" pitchFamily="34" charset="-128"/>
              </a:rPr>
              <a:t>Mgr</a:t>
            </a:r>
            <a:r>
              <a:rPr lang="cs-CZ" altLang="cs-CZ" sz="2400" b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. </a:t>
            </a:r>
            <a:r>
              <a:rPr lang="cs-CZ" altLang="cs-CZ" sz="2400" b="1" dirty="0" smtClean="0">
                <a:ea typeface="ＭＳ Ｐゴシック" panose="020B0600070205080204" pitchFamily="34" charset="-128"/>
              </a:rPr>
              <a:t>Kumová Petra</a:t>
            </a:r>
            <a:endParaRPr lang="en-US" altLang="cs-CZ" sz="2400" b="1" dirty="0">
              <a:ea typeface="ＭＳ Ｐゴシック" panose="020B0600070205080204" pitchFamily="34" charset="-128"/>
            </a:endParaRPr>
          </a:p>
          <a:p>
            <a:pPr algn="ctr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cs-CZ" sz="2000" dirty="0" smtClean="0"/>
              <a:t>Olomouc, 19.10.2016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 a příjemci dotace PODLE KRAJŮ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568513"/>
              </p:ext>
            </p:extLst>
          </p:nvPr>
        </p:nvGraphicFramePr>
        <p:xfrm>
          <a:off x="827584" y="1556791"/>
          <a:ext cx="7776864" cy="4258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7380"/>
                <a:gridCol w="1768422"/>
                <a:gridCol w="3671062"/>
              </a:tblGrid>
              <a:tr h="46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Kraj 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podaných žádostí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Počet příjemců dotace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Jihočeský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Jihomoravský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Karlovarský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Kraj Vysočina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Královéhradecký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Liberecký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Moravskoslezský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Olomoucký kraj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cs-CZ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Pardubický kraj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Plzeňský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Středočeský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21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Ústecký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Zlínský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6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Celkový součet v ČR bez Prahy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105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FF0000"/>
                          </a:solidFill>
                          <a:effectLst/>
                        </a:rPr>
                        <a:t>Praha</a:t>
                      </a:r>
                      <a:endParaRPr lang="cs-CZ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cs-CZ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891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příjemci dotace podle právní formy organizace</a:t>
            </a:r>
            <a:endParaRPr lang="cs-CZ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958975" y="29003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823647"/>
              </p:ext>
            </p:extLst>
          </p:nvPr>
        </p:nvGraphicFramePr>
        <p:xfrm>
          <a:off x="539552" y="1628799"/>
          <a:ext cx="4680520" cy="2817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3692"/>
                <a:gridCol w="1196828"/>
              </a:tblGrid>
              <a:tr h="254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Výzva č. 126 –</a:t>
                      </a:r>
                      <a:r>
                        <a:rPr lang="cs-CZ" sz="1100" baseline="0" dirty="0" smtClean="0">
                          <a:effectLst/>
                        </a:rPr>
                        <a:t> ČR bez Prahy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z Právní forma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0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Evidované církevní právnické osoby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0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Nadace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0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Nadační fond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0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Obec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0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Obecně prospěšná společnost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0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Spolek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0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Celkový součet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057414"/>
              </p:ext>
            </p:extLst>
          </p:nvPr>
        </p:nvGraphicFramePr>
        <p:xfrm>
          <a:off x="539552" y="4797152"/>
          <a:ext cx="5227320" cy="143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4460"/>
                <a:gridCol w="129286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Výzva</a:t>
                      </a:r>
                      <a:r>
                        <a:rPr lang="cs-CZ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č. 127 – hl. město Praha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z Právní forma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Obecně prospěšná společnost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Příspěvková organizace zřízená územním samosprávným celkem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Spolek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Ústav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Celkový součet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7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481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Podpora alternativních forem nerodinné péče reaguje na </a:t>
            </a:r>
            <a:r>
              <a:rPr lang="cs-CZ" sz="2000" b="1" dirty="0" smtClean="0"/>
              <a:t>doporučení Evropské komise, která považují za nevyhnutné zlepšení </a:t>
            </a:r>
            <a:r>
              <a:rPr lang="cs-CZ" sz="2000" dirty="0" smtClean="0"/>
              <a:t>dostupnosti </a:t>
            </a:r>
            <a:r>
              <a:rPr lang="cs-CZ" sz="2000" dirty="0"/>
              <a:t>a </a:t>
            </a:r>
            <a:r>
              <a:rPr lang="cs-CZ" sz="2000" dirty="0" smtClean="0"/>
              <a:t>kvality </a:t>
            </a:r>
            <a:r>
              <a:rPr lang="cs-CZ" sz="2000" dirty="0"/>
              <a:t>služeb péče o nejmenší </a:t>
            </a:r>
            <a:r>
              <a:rPr lang="cs-CZ" sz="2000" dirty="0" smtClean="0"/>
              <a:t>děti v ČR. </a:t>
            </a:r>
          </a:p>
          <a:p>
            <a:pPr lvl="0"/>
            <a:r>
              <a:rPr lang="cs-CZ" sz="2000" dirty="0" smtClean="0"/>
              <a:t>Studie </a:t>
            </a:r>
            <a:r>
              <a:rPr lang="cs-CZ" sz="2000" dirty="0"/>
              <a:t>dokládají, že </a:t>
            </a:r>
            <a:r>
              <a:rPr lang="cs-CZ" sz="2000" b="1" dirty="0"/>
              <a:t>rodičovství má dopad na zaměstnanost rodičů s </a:t>
            </a:r>
            <a:r>
              <a:rPr lang="cs-CZ" sz="2000" b="1" dirty="0" smtClean="0"/>
              <a:t>dětmi</a:t>
            </a:r>
            <a:r>
              <a:rPr lang="cs-CZ" sz="2000" dirty="0" smtClean="0"/>
              <a:t>, zejména na ženy jako  hlavní pečovatelky. Jejich možnost ucházet se o zaměstnání závisí </a:t>
            </a:r>
            <a:r>
              <a:rPr lang="cs-CZ" sz="2000" dirty="0"/>
              <a:t>na velikosti a struktuře denní péče o </a:t>
            </a:r>
            <a:r>
              <a:rPr lang="cs-CZ" sz="2000" dirty="0" smtClean="0"/>
              <a:t>děti (Kuchařová, 2013).</a:t>
            </a:r>
          </a:p>
          <a:p>
            <a:r>
              <a:rPr lang="cs-CZ" sz="2000" dirty="0"/>
              <a:t>Podpora předškolních zařízení je </a:t>
            </a:r>
            <a:r>
              <a:rPr lang="cs-CZ" sz="2000" dirty="0" smtClean="0"/>
              <a:t>proto zásadní </a:t>
            </a:r>
            <a:r>
              <a:rPr lang="cs-CZ" sz="2000" dirty="0"/>
              <a:t>a přímou podporou rodin s dětmi.</a:t>
            </a:r>
            <a:r>
              <a:rPr lang="cs-CZ" dirty="0"/>
              <a:t> </a:t>
            </a:r>
          </a:p>
          <a:p>
            <a:pPr lvl="0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281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0575" y="1627188"/>
            <a:ext cx="8353425" cy="52292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cs-CZ" sz="2000" dirty="0" smtClean="0"/>
          </a:p>
          <a:p>
            <a:pPr marL="0" indent="0" algn="ctr">
              <a:buNone/>
              <a:defRPr/>
            </a:pPr>
            <a:r>
              <a:rPr lang="cs-CZ" sz="3600" b="1" dirty="0" smtClean="0"/>
              <a:t>Děkuji Vám za pozornost</a:t>
            </a:r>
          </a:p>
          <a:p>
            <a:pPr marL="0" indent="0" algn="ctr">
              <a:buNone/>
              <a:defRPr/>
            </a:pPr>
            <a:r>
              <a:rPr lang="cs-CZ" sz="3600" b="1" dirty="0" smtClean="0"/>
              <a:t>Kontakt</a:t>
            </a:r>
            <a:r>
              <a:rPr lang="cs-CZ" sz="3600" b="1" dirty="0"/>
              <a:t>: </a:t>
            </a:r>
            <a:r>
              <a:rPr lang="cs-CZ" sz="3600" b="1" dirty="0" smtClean="0"/>
              <a:t>petra.kumova@mpsv.cz</a:t>
            </a:r>
            <a:endParaRPr lang="cs-CZ" sz="3600" b="1" dirty="0"/>
          </a:p>
          <a:p>
            <a:pPr marL="0" indent="0" algn="ctr">
              <a:buFontTx/>
              <a:buNone/>
              <a:defRPr/>
            </a:pPr>
            <a:endParaRPr lang="cs-CZ" sz="3600" b="1" dirty="0" smtClean="0"/>
          </a:p>
          <a:p>
            <a:pPr marL="0" indent="0" algn="ctr">
              <a:buFontTx/>
              <a:buNone/>
              <a:defRPr/>
            </a:pPr>
            <a:endParaRPr lang="cs-CZ" sz="3600" b="1" dirty="0"/>
          </a:p>
        </p:txBody>
      </p:sp>
      <p:pic>
        <p:nvPicPr>
          <p:cNvPr id="1028" name="Picture 4" descr="X:\ODDĚLENÍ 212\podklady\web MJ\logo_web\logo_růžomodro_fin_nové písmo_menší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437197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údaje o systémovém projektu mikrojesle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altLang="cs-CZ" sz="2000" b="1" dirty="0" smtClean="0"/>
              <a:t>Název projektu</a:t>
            </a:r>
            <a:r>
              <a:rPr lang="cs-CZ" altLang="cs-CZ" sz="2000" dirty="0" smtClean="0"/>
              <a:t>: Podpora implementace služby péče o děti od šesti měsíců do čtyř let v tzv. mikrojeslích a pilotní ověření služby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b="1" dirty="0" smtClean="0"/>
              <a:t>Zahájení </a:t>
            </a:r>
            <a:r>
              <a:rPr lang="cs-CZ" altLang="cs-CZ" sz="2000" b="1" dirty="0"/>
              <a:t>projektu</a:t>
            </a:r>
            <a:r>
              <a:rPr lang="cs-CZ" altLang="cs-CZ" sz="2000" dirty="0"/>
              <a:t>: 1. 1. 2016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b="1" dirty="0"/>
              <a:t>Ukončení projektu</a:t>
            </a:r>
            <a:r>
              <a:rPr lang="cs-CZ" altLang="cs-CZ" sz="2000" dirty="0"/>
              <a:t>: 31. 12. </a:t>
            </a:r>
            <a:r>
              <a:rPr lang="cs-CZ" altLang="cs-CZ" sz="2000" dirty="0" smtClean="0"/>
              <a:t>2018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altLang="cs-CZ" sz="2000" b="1" dirty="0" smtClean="0"/>
              <a:t>Projekt </a:t>
            </a:r>
            <a:r>
              <a:rPr lang="cs-CZ" altLang="cs-CZ" sz="2000" b="1" dirty="0"/>
              <a:t>se zaměřuje na tři základní oblasti: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dirty="0"/>
              <a:t>pilotní ověření služby péče o děti od šesti měsíců do čtyř </a:t>
            </a:r>
            <a:r>
              <a:rPr lang="cs-CZ" altLang="cs-CZ" sz="2000" dirty="0" smtClean="0"/>
              <a:t>let </a:t>
            </a:r>
            <a:r>
              <a:rPr lang="cs-CZ" altLang="cs-CZ" sz="2000" dirty="0"/>
              <a:t>v </a:t>
            </a:r>
            <a:r>
              <a:rPr lang="cs-CZ" altLang="cs-CZ" sz="2000" dirty="0" err="1"/>
              <a:t>mikrojeslích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a </a:t>
            </a:r>
            <a:r>
              <a:rPr lang="cs-CZ" altLang="cs-CZ" sz="2000" dirty="0"/>
              <a:t>následné </a:t>
            </a:r>
            <a:r>
              <a:rPr lang="cs-CZ" altLang="cs-CZ" sz="2000" b="1" dirty="0"/>
              <a:t>zpracování</a:t>
            </a:r>
            <a:r>
              <a:rPr lang="cs-CZ" altLang="cs-CZ" sz="2000" dirty="0"/>
              <a:t> </a:t>
            </a:r>
            <a:r>
              <a:rPr lang="cs-CZ" sz="2000" b="1" dirty="0" smtClean="0"/>
              <a:t>komplexního </a:t>
            </a:r>
            <a:r>
              <a:rPr lang="cs-CZ" sz="2000" b="1" dirty="0"/>
              <a:t>návrhu nového typu služby </a:t>
            </a:r>
            <a:r>
              <a:rPr lang="cs-CZ" sz="2000" b="1" dirty="0" err="1"/>
              <a:t>mikrojeslí</a:t>
            </a:r>
            <a:endParaRPr lang="cs-CZ" altLang="cs-CZ" sz="2000" dirty="0"/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dirty="0"/>
              <a:t>analýza možností </a:t>
            </a:r>
            <a:r>
              <a:rPr lang="cs-CZ" altLang="cs-CZ" sz="2000" b="1" dirty="0"/>
              <a:t>garance místa</a:t>
            </a:r>
            <a:r>
              <a:rPr lang="cs-CZ" altLang="cs-CZ" sz="2000" dirty="0"/>
              <a:t> dětí od jednoho roku věku </a:t>
            </a:r>
            <a:r>
              <a:rPr lang="cs-CZ" altLang="cs-CZ" sz="2000" dirty="0" smtClean="0"/>
              <a:t>          v   </a:t>
            </a:r>
            <a:r>
              <a:rPr lang="cs-CZ" altLang="cs-CZ" sz="2000" dirty="0"/>
              <a:t>předškolních zařízeních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b="1" dirty="0"/>
              <a:t>revize standardů vzdělávání</a:t>
            </a:r>
            <a:r>
              <a:rPr lang="cs-CZ" altLang="cs-CZ" sz="2000" dirty="0"/>
              <a:t> </a:t>
            </a:r>
            <a:r>
              <a:rPr lang="cs-CZ" altLang="cs-CZ" sz="2000" b="1" dirty="0"/>
              <a:t>pečujících osob </a:t>
            </a:r>
            <a:r>
              <a:rPr lang="cs-CZ" altLang="cs-CZ" sz="2000" dirty="0"/>
              <a:t>pro děti </a:t>
            </a:r>
            <a:r>
              <a:rPr lang="cs-CZ" altLang="cs-CZ" sz="2000" dirty="0" smtClean="0"/>
              <a:t>do </a:t>
            </a:r>
            <a:r>
              <a:rPr lang="cs-CZ" altLang="cs-CZ" sz="2000" dirty="0"/>
              <a:t>zahájení povinné školní docházky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jsou mikrojesle?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Mikrojesle </a:t>
            </a:r>
            <a:r>
              <a:rPr lang="cs-CZ" sz="2000" dirty="0"/>
              <a:t>jsou koncipovány jako </a:t>
            </a:r>
            <a:r>
              <a:rPr lang="cs-CZ" sz="2000" b="1" dirty="0"/>
              <a:t>veřejná služba péče </a:t>
            </a:r>
            <a:r>
              <a:rPr lang="cs-CZ" sz="2000" dirty="0"/>
              <a:t>o děti, která nabízí </a:t>
            </a:r>
            <a:r>
              <a:rPr lang="cs-CZ" sz="2000" b="1" dirty="0"/>
              <a:t>pravidelnou profesionální </a:t>
            </a:r>
            <a:r>
              <a:rPr lang="cs-CZ" sz="2000" dirty="0"/>
              <a:t>péči o děti od šesti měsíců do čtyř let </a:t>
            </a:r>
            <a:r>
              <a:rPr lang="cs-CZ" sz="2000" b="1" dirty="0"/>
              <a:t>v</a:t>
            </a:r>
            <a:r>
              <a:rPr lang="cs-CZ" sz="2000" dirty="0"/>
              <a:t> </a:t>
            </a:r>
            <a:r>
              <a:rPr lang="cs-CZ" sz="2000" b="1" dirty="0"/>
              <a:t>kolektivu maximálně čtyř dětí</a:t>
            </a:r>
            <a:r>
              <a:rPr lang="cs-CZ" sz="2000" dirty="0"/>
              <a:t>. </a:t>
            </a:r>
            <a:endParaRPr lang="cs-CZ" sz="2000" dirty="0" smtClean="0"/>
          </a:p>
          <a:p>
            <a:r>
              <a:rPr lang="cs-CZ" sz="2000" dirty="0" smtClean="0"/>
              <a:t>Požadovaný </a:t>
            </a:r>
            <a:r>
              <a:rPr lang="cs-CZ" sz="2000" dirty="0"/>
              <a:t>provoz mikrojeslí je </a:t>
            </a:r>
            <a:r>
              <a:rPr lang="cs-CZ" sz="2000" b="1" dirty="0"/>
              <a:t>5 dní v týdnu minimálně 8 hodin denně</a:t>
            </a:r>
            <a:r>
              <a:rPr lang="cs-CZ" sz="2000" dirty="0"/>
              <a:t>. Rozsah umístění dítěte záleží na dohodě mezi rodičem a poskytovatelem </a:t>
            </a:r>
            <a:r>
              <a:rPr lang="cs-CZ" sz="2000" dirty="0" smtClean="0"/>
              <a:t>služby.</a:t>
            </a:r>
          </a:p>
          <a:p>
            <a:r>
              <a:rPr lang="cs-CZ" sz="2000" dirty="0" smtClean="0"/>
              <a:t>Péče </a:t>
            </a:r>
            <a:r>
              <a:rPr lang="cs-CZ" sz="2000" dirty="0"/>
              <a:t>o dítě v mikrojeslích je </a:t>
            </a:r>
            <a:r>
              <a:rPr lang="cs-CZ" sz="2000" b="1" dirty="0"/>
              <a:t>doplňkem</a:t>
            </a:r>
            <a:r>
              <a:rPr lang="cs-CZ" sz="2000" dirty="0"/>
              <a:t> péče rodinné, není její náhradou a odpovídá individuálním potřebám dítěte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Mikrojesle </a:t>
            </a:r>
            <a:r>
              <a:rPr lang="cs-CZ" sz="2000" dirty="0" smtClean="0"/>
              <a:t>mají v</a:t>
            </a:r>
            <a:r>
              <a:rPr lang="cs-CZ" sz="2000" dirty="0"/>
              <a:t> </a:t>
            </a:r>
            <a:r>
              <a:rPr lang="cs-CZ" sz="2000" dirty="0" smtClean="0"/>
              <a:t>ČR dlouhou tradici. </a:t>
            </a:r>
            <a:r>
              <a:rPr lang="cs-CZ" sz="2000" dirty="0"/>
              <a:t>Podobná </a:t>
            </a:r>
            <a:r>
              <a:rPr lang="cs-CZ" sz="2000" dirty="0" smtClean="0"/>
              <a:t>zařízení se nacházejí v </a:t>
            </a:r>
            <a:r>
              <a:rPr lang="cs-CZ" sz="2000" b="1" dirty="0" smtClean="0"/>
              <a:t>Rakousku, Německu, Francii i Švédsku</a:t>
            </a:r>
            <a:r>
              <a:rPr lang="cs-CZ" sz="2000" dirty="0" smtClean="0"/>
              <a:t>. </a:t>
            </a:r>
            <a:endParaRPr lang="cs-CZ" sz="2000" dirty="0"/>
          </a:p>
          <a:p>
            <a:endParaRPr lang="cs-CZ" sz="20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2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TEĎ?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96752"/>
            <a:ext cx="8064000" cy="5544616"/>
          </a:xfrm>
        </p:spPr>
        <p:txBody>
          <a:bodyPr/>
          <a:lstStyle/>
          <a:p>
            <a:r>
              <a:rPr lang="cs-CZ" sz="2000" dirty="0"/>
              <a:t>Provoz jeslí v režimu zdravotnických zařízení byl zrušen v roce 2013 a </a:t>
            </a:r>
            <a:r>
              <a:rPr lang="cs-CZ" sz="2000" b="1" dirty="0"/>
              <a:t>z 1 043 </a:t>
            </a:r>
            <a:r>
              <a:rPr lang="cs-CZ" sz="2000" dirty="0"/>
              <a:t>zařízení </a:t>
            </a:r>
            <a:r>
              <a:rPr lang="cs-CZ" sz="2000" b="1" dirty="0"/>
              <a:t>zbylo</a:t>
            </a:r>
            <a:r>
              <a:rPr lang="cs-CZ" sz="2000" dirty="0"/>
              <a:t> </a:t>
            </a:r>
            <a:r>
              <a:rPr lang="cs-CZ" sz="2000" dirty="0" smtClean="0"/>
              <a:t>kolem </a:t>
            </a:r>
            <a:r>
              <a:rPr lang="cs-CZ" sz="2000" b="1" dirty="0"/>
              <a:t>45 jeslí</a:t>
            </a:r>
            <a:r>
              <a:rPr lang="cs-CZ" sz="2000" dirty="0"/>
              <a:t>.</a:t>
            </a:r>
          </a:p>
          <a:p>
            <a:r>
              <a:rPr lang="cs-CZ" sz="2000" dirty="0" smtClean="0"/>
              <a:t>Od </a:t>
            </a:r>
            <a:r>
              <a:rPr lang="cs-CZ" sz="2000" dirty="0"/>
              <a:t>doby zavedení </a:t>
            </a:r>
            <a:r>
              <a:rPr lang="cs-CZ" sz="2000" b="1" dirty="0"/>
              <a:t>tzv. třírychlostního pobírání rodičovského příspěvku </a:t>
            </a:r>
            <a:r>
              <a:rPr lang="cs-CZ" sz="2000" dirty="0"/>
              <a:t>(do dvou, tří nebo čtyř let věku dítěte) v roce 2008 v ČR postupně </a:t>
            </a:r>
            <a:r>
              <a:rPr lang="cs-CZ" sz="2000" b="1" dirty="0"/>
              <a:t>vzrůstá poptávka </a:t>
            </a:r>
            <a:r>
              <a:rPr lang="cs-CZ" sz="2000" dirty="0"/>
              <a:t>po místech v zařízeních předškolní výchovy a péče</a:t>
            </a:r>
            <a:r>
              <a:rPr lang="cs-CZ" sz="2000" b="1" dirty="0"/>
              <a:t> pro děti od dovršení dvou let věku</a:t>
            </a:r>
            <a:r>
              <a:rPr lang="cs-CZ" sz="2000" dirty="0"/>
              <a:t>, potažmo </a:t>
            </a:r>
            <a:r>
              <a:rPr lang="cs-CZ" sz="2000" dirty="0" smtClean="0"/>
              <a:t>mladších (Kuchařová a kol., 2014).</a:t>
            </a:r>
          </a:p>
          <a:p>
            <a:r>
              <a:rPr lang="cs-CZ" sz="2000" dirty="0" smtClean="0"/>
              <a:t>Přetrvává </a:t>
            </a:r>
            <a:r>
              <a:rPr lang="cs-CZ" sz="2000" b="1" dirty="0"/>
              <a:t>nedostatek míst v předškolních zařízeních </a:t>
            </a:r>
            <a:r>
              <a:rPr lang="cs-CZ" sz="2000" dirty="0"/>
              <a:t>zejména pro děti mladší tří let. Ve školním roce 2015/2016 </a:t>
            </a:r>
            <a:r>
              <a:rPr lang="cs-CZ" sz="2000" b="1" dirty="0"/>
              <a:t>nebylo vyhověno 41 041 žádostem </a:t>
            </a:r>
            <a:r>
              <a:rPr lang="cs-CZ" sz="2000" dirty="0"/>
              <a:t>o umístění dítěte do mateřské </a:t>
            </a:r>
            <a:r>
              <a:rPr lang="cs-CZ" sz="2000" dirty="0" smtClean="0"/>
              <a:t>školy.</a:t>
            </a:r>
          </a:p>
          <a:p>
            <a:r>
              <a:rPr lang="cs-CZ" sz="2000" dirty="0"/>
              <a:t>Například </a:t>
            </a:r>
            <a:r>
              <a:rPr lang="cs-CZ" sz="2000" b="1" dirty="0"/>
              <a:t>během prázdnin </a:t>
            </a:r>
            <a:r>
              <a:rPr lang="cs-CZ" sz="2000" dirty="0"/>
              <a:t>má 30 % všech mateřských škol zcela zavřeno, aniž by byla péče zajištěna jinými formami. Což představuje </a:t>
            </a:r>
            <a:r>
              <a:rPr lang="cs-CZ" sz="2000" b="1" dirty="0"/>
              <a:t>závažné finanční zatížení rodin s dětmi</a:t>
            </a:r>
            <a:r>
              <a:rPr lang="cs-CZ" sz="2000" dirty="0"/>
              <a:t>, které jsou nuceny zajistit jinou formu péče o </a:t>
            </a:r>
            <a:r>
              <a:rPr lang="cs-CZ" sz="2000" dirty="0" smtClean="0"/>
              <a:t>děti</a:t>
            </a:r>
            <a:r>
              <a:rPr lang="cs-CZ" sz="2000" dirty="0"/>
              <a:t> </a:t>
            </a:r>
            <a:r>
              <a:rPr lang="cs-CZ" sz="2000" dirty="0" smtClean="0"/>
              <a:t>(Plasová, </a:t>
            </a:r>
            <a:r>
              <a:rPr lang="cs-CZ" sz="2000" dirty="0" err="1" smtClean="0"/>
              <a:t>Godarová</a:t>
            </a:r>
            <a:r>
              <a:rPr lang="cs-CZ" sz="2000" dirty="0" smtClean="0"/>
              <a:t>, 2015).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67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Neuspokojivá </a:t>
            </a:r>
            <a:r>
              <a:rPr lang="cs-CZ" sz="2000" dirty="0"/>
              <a:t>nabídka </a:t>
            </a:r>
            <a:r>
              <a:rPr lang="cs-CZ" sz="2000" dirty="0" smtClean="0"/>
              <a:t>časově, finančně a místně dostupných </a:t>
            </a:r>
            <a:r>
              <a:rPr lang="cs-CZ" sz="2000" dirty="0"/>
              <a:t>kvalitních služeb předškolního vzdělávání a péče </a:t>
            </a:r>
            <a:r>
              <a:rPr lang="cs-CZ" sz="2000" b="1" dirty="0"/>
              <a:t>nedává</a:t>
            </a:r>
            <a:r>
              <a:rPr lang="cs-CZ" sz="2000" dirty="0"/>
              <a:t> dostatečnou </a:t>
            </a:r>
            <a:r>
              <a:rPr lang="cs-CZ" sz="2000" b="1" dirty="0"/>
              <a:t>možnost pro nerodinnou péči ani po ukončení nároku na rodičovskou dovolenou</a:t>
            </a:r>
            <a:r>
              <a:rPr lang="cs-CZ" sz="2000" dirty="0"/>
              <a:t>, tím méně ještě dříve (např. pro děti od šesti měsíců</a:t>
            </a:r>
            <a:r>
              <a:rPr lang="cs-CZ" sz="2000" dirty="0" smtClean="0"/>
              <a:t>).</a:t>
            </a:r>
          </a:p>
          <a:p>
            <a:r>
              <a:rPr lang="cs-CZ" sz="2000" dirty="0"/>
              <a:t>M</a:t>
            </a:r>
            <a:r>
              <a:rPr lang="cs-CZ" sz="2000" dirty="0" smtClean="0"/>
              <a:t>nozí rodiče </a:t>
            </a:r>
            <a:r>
              <a:rPr lang="cs-CZ" sz="2000" dirty="0"/>
              <a:t>volí nejdelší variantu čerpání rodičovského příspěvku </a:t>
            </a:r>
            <a:r>
              <a:rPr lang="cs-CZ" sz="2000" dirty="0" smtClean="0"/>
              <a:t>proto</a:t>
            </a:r>
            <a:r>
              <a:rPr lang="cs-CZ" sz="2000" dirty="0"/>
              <a:t>, že </a:t>
            </a:r>
            <a:r>
              <a:rPr lang="cs-CZ" sz="2000" b="1" dirty="0"/>
              <a:t>nemohou plánovat umístění dítěte </a:t>
            </a:r>
            <a:r>
              <a:rPr lang="cs-CZ" sz="2000" dirty="0"/>
              <a:t>do veřejného předškolního </a:t>
            </a:r>
            <a:r>
              <a:rPr lang="cs-CZ" sz="2000" dirty="0" smtClean="0"/>
              <a:t>zařízení (Kuchařová, 2013). </a:t>
            </a:r>
          </a:p>
          <a:p>
            <a:r>
              <a:rPr lang="cs-CZ" sz="2000" dirty="0" smtClean="0"/>
              <a:t>Proto </a:t>
            </a:r>
            <a:r>
              <a:rPr lang="cs-CZ" sz="2000" dirty="0"/>
              <a:t>je nezbytné vytvářet </a:t>
            </a:r>
            <a:r>
              <a:rPr lang="cs-CZ" sz="2000" b="1" dirty="0"/>
              <a:t>místně</a:t>
            </a:r>
            <a:r>
              <a:rPr lang="cs-CZ" sz="2000" dirty="0"/>
              <a:t> </a:t>
            </a:r>
            <a:r>
              <a:rPr lang="cs-CZ" sz="2000" b="1" dirty="0"/>
              <a:t>a</a:t>
            </a:r>
            <a:r>
              <a:rPr lang="cs-CZ" sz="2000" dirty="0"/>
              <a:t> </a:t>
            </a:r>
            <a:r>
              <a:rPr lang="cs-CZ" sz="2000" b="1" dirty="0"/>
              <a:t>finančně dostupné a kvalitní veřejné služby</a:t>
            </a:r>
            <a:r>
              <a:rPr lang="cs-CZ" sz="2000" dirty="0"/>
              <a:t>, které pomohou rodičům realizovat se nejenom v rodinném, ale i pracovním životě.</a:t>
            </a:r>
          </a:p>
        </p:txBody>
      </p:sp>
    </p:spTree>
    <p:extLst>
      <p:ext uri="{BB962C8B-B14F-4D97-AF65-F5344CB8AC3E}">
        <p14:creationId xmlns:p14="http://schemas.microsoft.com/office/powerpoint/2010/main" val="368582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dirty="0"/>
              <a:t>PROČ MIKROJESLE?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064000" cy="5256584"/>
          </a:xfrm>
        </p:spPr>
        <p:txBody>
          <a:bodyPr/>
          <a:lstStyle/>
          <a:p>
            <a:r>
              <a:rPr lang="cs-CZ" sz="2000" b="1" dirty="0" smtClean="0"/>
              <a:t>kopírují rodinné prostředí </a:t>
            </a:r>
            <a:r>
              <a:rPr lang="cs-CZ" sz="2000" dirty="0" smtClean="0"/>
              <a:t>(</a:t>
            </a:r>
            <a:r>
              <a:rPr lang="cs-CZ" sz="2000" dirty="0"/>
              <a:t>malý kolektiv dětí; až polovina dětí mohou být vlastní děti pečující </a:t>
            </a:r>
            <a:r>
              <a:rPr lang="cs-CZ" sz="2000" dirty="0" smtClean="0"/>
              <a:t>osoby; </a:t>
            </a:r>
            <a:r>
              <a:rPr lang="cs-CZ" sz="2000" dirty="0"/>
              <a:t>provoz možný v soukromém bytě</a:t>
            </a:r>
            <a:r>
              <a:rPr lang="cs-CZ" sz="2000" dirty="0" smtClean="0"/>
              <a:t>)</a:t>
            </a:r>
          </a:p>
          <a:p>
            <a:pPr lvl="0"/>
            <a:r>
              <a:rPr lang="cs-CZ" sz="2000" b="1" dirty="0" smtClean="0"/>
              <a:t>jsou finančně i místně dostupné </a:t>
            </a:r>
            <a:r>
              <a:rPr lang="cs-CZ" sz="2000" dirty="0" smtClean="0"/>
              <a:t>(cílí na </a:t>
            </a:r>
            <a:r>
              <a:rPr lang="cs-CZ" sz="2000" dirty="0"/>
              <a:t>péči o děti v místě jejich </a:t>
            </a:r>
            <a:r>
              <a:rPr lang="cs-CZ" sz="2000" dirty="0" smtClean="0"/>
              <a:t>bydliště)</a:t>
            </a:r>
          </a:p>
          <a:p>
            <a:r>
              <a:rPr lang="cs-CZ" sz="2000" dirty="0" smtClean="0"/>
              <a:t>jsou </a:t>
            </a:r>
            <a:r>
              <a:rPr lang="cs-CZ" sz="2000" dirty="0"/>
              <a:t>koncipovány jako </a:t>
            </a:r>
            <a:r>
              <a:rPr lang="cs-CZ" sz="2000" b="1" dirty="0"/>
              <a:t>veřejná služba</a:t>
            </a:r>
            <a:endParaRPr lang="cs-CZ" sz="2000" b="1" dirty="0" smtClean="0"/>
          </a:p>
          <a:p>
            <a:pPr lvl="0"/>
            <a:r>
              <a:rPr lang="cs-CZ" sz="2000" dirty="0" smtClean="0"/>
              <a:t>nabízí </a:t>
            </a:r>
            <a:r>
              <a:rPr lang="cs-CZ" sz="2000" b="1" dirty="0" smtClean="0"/>
              <a:t>řešení pro uspokojení poptávky rodičů </a:t>
            </a:r>
            <a:r>
              <a:rPr lang="cs-CZ" sz="2000" dirty="0" smtClean="0"/>
              <a:t>na umísťování dětí </a:t>
            </a:r>
            <a:r>
              <a:rPr lang="cs-CZ" sz="2000" dirty="0"/>
              <a:t>mladších tří let </a:t>
            </a:r>
            <a:r>
              <a:rPr lang="cs-CZ" sz="2000" dirty="0" smtClean="0"/>
              <a:t>do mateřských škol</a:t>
            </a:r>
          </a:p>
          <a:p>
            <a:r>
              <a:rPr lang="cs-CZ" sz="2000" b="1" dirty="0" smtClean="0"/>
              <a:t>zřizují </a:t>
            </a:r>
            <a:r>
              <a:rPr lang="cs-CZ" sz="2000" b="1" dirty="0"/>
              <a:t>se </a:t>
            </a:r>
            <a:r>
              <a:rPr lang="cs-CZ" sz="2000" b="1" dirty="0" smtClean="0"/>
              <a:t>snadněji </a:t>
            </a:r>
            <a:r>
              <a:rPr lang="cs-CZ" sz="2000" b="1" dirty="0"/>
              <a:t>než běžné </a:t>
            </a:r>
            <a:r>
              <a:rPr lang="cs-CZ" sz="2000" b="1" dirty="0" smtClean="0"/>
              <a:t>školky </a:t>
            </a:r>
            <a:r>
              <a:rPr lang="cs-CZ" sz="2000" dirty="0" smtClean="0"/>
              <a:t>(mohou </a:t>
            </a:r>
            <a:r>
              <a:rPr lang="cs-CZ" sz="2000" dirty="0"/>
              <a:t>být zřízeny v bytě pečující osoby, proto je velmi jednoduché je zřídit a ukončit jejich </a:t>
            </a:r>
            <a:r>
              <a:rPr lang="cs-CZ" sz="2000" dirty="0" smtClean="0"/>
              <a:t>provoz)</a:t>
            </a:r>
            <a:endParaRPr lang="cs-CZ" sz="2000" dirty="0"/>
          </a:p>
          <a:p>
            <a:pPr lvl="0"/>
            <a:endParaRPr lang="cs-CZ" sz="2000" dirty="0" smtClean="0"/>
          </a:p>
          <a:p>
            <a:endParaRPr lang="cs-CZ" dirty="0" smtClean="0"/>
          </a:p>
          <a:p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933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Dětská skupina nebo mikrojesle?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469509"/>
              </p:ext>
            </p:extLst>
          </p:nvPr>
        </p:nvGraphicFramePr>
        <p:xfrm>
          <a:off x="971600" y="1276710"/>
          <a:ext cx="6899749" cy="5550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3096344"/>
                <a:gridCol w="3155333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400" dirty="0">
                          <a:effectLst/>
                        </a:rPr>
                        <a:t> </a:t>
                      </a:r>
                      <a:r>
                        <a:rPr lang="cs-CZ" sz="800" dirty="0" smtClean="0">
                          <a:effectLst/>
                        </a:rPr>
                        <a:t>Leg.</a:t>
                      </a:r>
                      <a:r>
                        <a:rPr lang="cs-CZ" sz="800" baseline="0" dirty="0" smtClean="0">
                          <a:effectLst/>
                        </a:rPr>
                        <a:t> úprava</a:t>
                      </a:r>
                      <a:endParaRPr lang="cs-CZ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Dětská </a:t>
                      </a:r>
                      <a:r>
                        <a:rPr lang="cs-CZ" sz="900" dirty="0">
                          <a:effectLst/>
                        </a:rPr>
                        <a:t>evidovaná u MPSV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Mikrojesle 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</a:tr>
              <a:tr h="141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Věk dětí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děti od 1 roku do zahájení povinné školní docházky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děti od 6 měsíců do 4 let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</a:tr>
              <a:tr h="856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Velikost skupiny a pečující osoby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 err="1">
                          <a:effectLst/>
                        </a:rPr>
                        <a:t>max</a:t>
                      </a:r>
                      <a:r>
                        <a:rPr lang="cs-CZ" sz="900" baseline="0" dirty="0">
                          <a:effectLst/>
                        </a:rPr>
                        <a:t> 24 </a:t>
                      </a:r>
                      <a:r>
                        <a:rPr lang="cs-CZ" sz="900" baseline="0" dirty="0" smtClean="0">
                          <a:effectLst/>
                        </a:rPr>
                        <a:t>dětí, a minimálně: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 smtClean="0">
                          <a:effectLst/>
                        </a:rPr>
                        <a:t>1 </a:t>
                      </a:r>
                      <a:r>
                        <a:rPr lang="cs-CZ" sz="900" baseline="0" dirty="0">
                          <a:effectLst/>
                        </a:rPr>
                        <a:t>pečující osoba pro dětskou skupinu do 6 dětí,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900" baseline="0" dirty="0">
                          <a:effectLst/>
                        </a:rPr>
                        <a:t>2 pečující osoby pro dětskou skupinu od 7 do 24 dětí,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900" baseline="0" dirty="0">
                          <a:effectLst/>
                        </a:rPr>
                        <a:t>3 pečující osoby pro dětskou skupinu od 13 do 24 dětí, pokud je v dětské skupině alespoň 1 dítě mladší 2 let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 err="1">
                          <a:effectLst/>
                        </a:rPr>
                        <a:t>max</a:t>
                      </a:r>
                      <a:r>
                        <a:rPr lang="cs-CZ" sz="900" baseline="0" dirty="0">
                          <a:effectLst/>
                        </a:rPr>
                        <a:t> 4 děti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>
                          <a:effectLst/>
                        </a:rPr>
                        <a:t>minimálně 1 pečující osoba na 4 děti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</a:tr>
              <a:tr h="701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Hygienické předpisy, požadavky na prostory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900" baseline="0" dirty="0" smtClean="0">
                          <a:effectLst/>
                        </a:rPr>
                        <a:t>požadavky </a:t>
                      </a:r>
                      <a:r>
                        <a:rPr lang="cs-CZ" sz="900" baseline="0" dirty="0">
                          <a:effectLst/>
                        </a:rPr>
                        <a:t>na byt, obytnou a pobytovou místnost dle vyhlášky č. 268/2009 Sb</a:t>
                      </a:r>
                      <a:r>
                        <a:rPr lang="cs-CZ" sz="900" baseline="0" dirty="0" smtClean="0">
                          <a:effectLst/>
                        </a:rPr>
                        <a:t>.,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900" baseline="0" dirty="0" smtClean="0">
                          <a:effectLst/>
                        </a:rPr>
                        <a:t>hygienické </a:t>
                      </a:r>
                      <a:r>
                        <a:rPr lang="cs-CZ" sz="900" baseline="0" dirty="0">
                          <a:effectLst/>
                        </a:rPr>
                        <a:t>předpisy DS do 12 dětí - vyhláška č. 281/2014 Sb., </a:t>
                      </a:r>
                      <a:endParaRPr lang="cs-CZ" sz="900" baseline="0" dirty="0" smtClean="0">
                        <a:effectLst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900" baseline="0" dirty="0" smtClean="0">
                          <a:effectLst/>
                        </a:rPr>
                        <a:t>hygienické </a:t>
                      </a:r>
                      <a:r>
                        <a:rPr lang="cs-CZ" sz="900" baseline="0" dirty="0">
                          <a:effectLst/>
                        </a:rPr>
                        <a:t>předpisy DS 13- 24 dětí - vyhláška č. 410/2005 Sb.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>
                          <a:effectLst/>
                        </a:rPr>
                        <a:t>stávající stavební předpisy a hygienické předpisy: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900" baseline="0" dirty="0">
                          <a:effectLst/>
                        </a:rPr>
                        <a:t>požadavky na byt, obytnou a pobytovou místnost dle vyhlášky č. 268/2009 Sb.,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900" baseline="0" dirty="0">
                          <a:effectLst/>
                        </a:rPr>
                        <a:t>specifické hygienické požadavky a požadavky na provozovnu dány dále výzvou č. 126 a 127 z OPZ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</a:tr>
              <a:tr h="397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Kvalifikace pečující osoby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>
                          <a:effectLst/>
                        </a:rPr>
                        <a:t>předepsaná odborná způsobilost pedagogická, zdravotní či sociální kvalifikace, profesní kvalifikace chůvy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Péče a vzdělávání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>
                          <a:effectLst/>
                        </a:rPr>
                        <a:t>P</a:t>
                      </a:r>
                      <a:r>
                        <a:rPr lang="cs-CZ" sz="900" baseline="0" dirty="0" smtClean="0">
                          <a:effectLst/>
                        </a:rPr>
                        <a:t>ravidelná </a:t>
                      </a:r>
                      <a:r>
                        <a:rPr lang="cs-CZ" sz="900" baseline="0" dirty="0">
                          <a:effectLst/>
                        </a:rPr>
                        <a:t>péče </a:t>
                      </a:r>
                      <a:r>
                        <a:rPr lang="cs-CZ" sz="900" baseline="0" dirty="0" smtClean="0">
                          <a:effectLst/>
                        </a:rPr>
                        <a:t> </a:t>
                      </a:r>
                      <a:r>
                        <a:rPr lang="cs-CZ" sz="900" baseline="0" dirty="0">
                          <a:effectLst/>
                        </a:rPr>
                        <a:t>v kolektivu dětí </a:t>
                      </a:r>
                      <a:r>
                        <a:rPr lang="cs-CZ" sz="900" baseline="0" dirty="0" smtClean="0">
                          <a:effectLst/>
                        </a:rPr>
                        <a:t>zaměřená </a:t>
                      </a:r>
                      <a:r>
                        <a:rPr lang="cs-CZ" sz="900" baseline="0" dirty="0">
                          <a:effectLst/>
                        </a:rPr>
                        <a:t>na zajištění </a:t>
                      </a:r>
                      <a:r>
                        <a:rPr lang="cs-CZ" sz="900" baseline="0" dirty="0" smtClean="0">
                          <a:effectLst/>
                        </a:rPr>
                        <a:t>potřeb, </a:t>
                      </a:r>
                      <a:r>
                        <a:rPr lang="cs-CZ" sz="900" baseline="0" dirty="0">
                          <a:effectLst/>
                        </a:rPr>
                        <a:t>na výchovu, rozvoj schopností, kulturních a hygienických návyků dítěte. </a:t>
                      </a:r>
                      <a:r>
                        <a:rPr lang="cs-CZ" sz="900" baseline="0" dirty="0" smtClean="0">
                          <a:effectLst/>
                        </a:rPr>
                        <a:t>Poskytovatel </a:t>
                      </a:r>
                      <a:r>
                        <a:rPr lang="cs-CZ" sz="900" baseline="0" dirty="0">
                          <a:effectLst/>
                        </a:rPr>
                        <a:t>vypracuje plán výchovy a péče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>
                          <a:effectLst/>
                        </a:rPr>
                        <a:t>výchovná péče o svěřené dítě zaměřená na rozvoj schopností a návyků s ohledem na věk dítěte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</a:tr>
              <a:tr h="211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Délka </a:t>
                      </a:r>
                      <a:r>
                        <a:rPr lang="cs-CZ" sz="900" dirty="0" smtClean="0">
                          <a:effectLst/>
                        </a:rPr>
                        <a:t>provozu 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>
                          <a:effectLst/>
                        </a:rPr>
                        <a:t>nejméně 6 hodin denně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>
                          <a:effectLst/>
                        </a:rPr>
                        <a:t>minimálně 8 hodin denně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</a:tr>
              <a:tr h="844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Poskytovatel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900" baseline="0" dirty="0" smtClean="0">
                          <a:effectLst/>
                        </a:rPr>
                        <a:t>zaměstnavatel,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900" baseline="0" dirty="0" smtClean="0">
                          <a:effectLst/>
                        </a:rPr>
                        <a:t>nestátní </a:t>
                      </a:r>
                      <a:r>
                        <a:rPr lang="cs-CZ" sz="900" baseline="0" dirty="0">
                          <a:effectLst/>
                        </a:rPr>
                        <a:t>nezisková </a:t>
                      </a:r>
                      <a:r>
                        <a:rPr lang="cs-CZ" sz="900" baseline="0" dirty="0" smtClean="0">
                          <a:effectLst/>
                        </a:rPr>
                        <a:t>organizace,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900" baseline="0" dirty="0" smtClean="0">
                          <a:effectLst/>
                        </a:rPr>
                        <a:t>územní </a:t>
                      </a:r>
                      <a:r>
                        <a:rPr lang="cs-CZ" sz="900" baseline="0" dirty="0">
                          <a:effectLst/>
                        </a:rPr>
                        <a:t>samosprávný </a:t>
                      </a:r>
                      <a:r>
                        <a:rPr lang="cs-CZ" sz="900" baseline="0" dirty="0" smtClean="0">
                          <a:effectLst/>
                        </a:rPr>
                        <a:t>celek,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900" baseline="0" dirty="0" smtClean="0">
                          <a:effectLst/>
                        </a:rPr>
                        <a:t>vysoká škola,</a:t>
                      </a:r>
                      <a:endParaRPr lang="cs-CZ" sz="900" baseline="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900" baseline="0" dirty="0" smtClean="0">
                          <a:effectLst/>
                        </a:rPr>
                        <a:t>církev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900" baseline="0" dirty="0" smtClean="0">
                          <a:effectLst/>
                        </a:rPr>
                        <a:t>obec</a:t>
                      </a:r>
                      <a:r>
                        <a:rPr lang="cs-CZ" sz="900" baseline="0" dirty="0">
                          <a:effectLst/>
                        </a:rPr>
                        <a:t>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900" baseline="0" dirty="0">
                          <a:effectLst/>
                        </a:rPr>
                        <a:t>příspěvková organizace obce za předpokladu, že má svého zřizovatele </a:t>
                      </a:r>
                      <a:r>
                        <a:rPr lang="cs-CZ" sz="900" baseline="0" dirty="0" smtClean="0">
                          <a:effectLst/>
                        </a:rPr>
                        <a:t>jako </a:t>
                      </a:r>
                      <a:r>
                        <a:rPr lang="cs-CZ" sz="900" baseline="0" dirty="0">
                          <a:effectLst/>
                        </a:rPr>
                        <a:t>partnera projektu,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900" baseline="0" dirty="0" smtClean="0">
                          <a:effectLst/>
                        </a:rPr>
                        <a:t>NNO </a:t>
                      </a:r>
                      <a:r>
                        <a:rPr lang="cs-CZ" sz="900" baseline="0" dirty="0">
                          <a:effectLst/>
                        </a:rPr>
                        <a:t>za předpokladu, že obec, ve které má </a:t>
                      </a:r>
                      <a:r>
                        <a:rPr lang="cs-CZ" sz="900" baseline="0" dirty="0" smtClean="0">
                          <a:effectLst/>
                        </a:rPr>
                        <a:t>své </a:t>
                      </a:r>
                      <a:r>
                        <a:rPr lang="cs-CZ" sz="900" baseline="0" dirty="0">
                          <a:effectLst/>
                        </a:rPr>
                        <a:t>sídlo či provozovnu, bude partnerem </a:t>
                      </a:r>
                      <a:r>
                        <a:rPr lang="cs-CZ" sz="900" baseline="0" dirty="0" smtClean="0">
                          <a:effectLst/>
                        </a:rPr>
                        <a:t>projektu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školská zařízení v partnerství s obcí </a:t>
                      </a:r>
                      <a:endParaRPr lang="cs-CZ" sz="9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472" marR="16472" marT="0" marB="0" anchor="ctr"/>
                </a:tc>
              </a:tr>
              <a:tr h="25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Kontrola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>
                          <a:effectLst/>
                        </a:rPr>
                        <a:t>kontrola SÚIP a Krajská hygienická stanice</a:t>
                      </a:r>
                      <a:endParaRPr lang="cs-CZ" sz="9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>
                          <a:effectLst/>
                        </a:rPr>
                        <a:t>kontrola Řídícího orgánu </a:t>
                      </a:r>
                      <a:r>
                        <a:rPr lang="cs-CZ" sz="900" baseline="0" dirty="0" smtClean="0">
                          <a:effectLst/>
                        </a:rPr>
                        <a:t>OPZ, </a:t>
                      </a:r>
                      <a:r>
                        <a:rPr lang="cs-CZ" sz="900" baseline="0" dirty="0">
                          <a:effectLst/>
                        </a:rPr>
                        <a:t>výzva ukládá spolupráci příjemce dotace na pilotním ověření </a:t>
                      </a:r>
                      <a:r>
                        <a:rPr lang="cs-CZ" sz="900" baseline="0" dirty="0" err="1">
                          <a:effectLst/>
                        </a:rPr>
                        <a:t>mikrojeslí</a:t>
                      </a:r>
                      <a:r>
                        <a:rPr lang="cs-CZ" sz="900" baseline="0" dirty="0">
                          <a:effectLst/>
                        </a:rPr>
                        <a:t> 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</a:tr>
              <a:tr h="70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Registrace 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>
                          <a:effectLst/>
                        </a:rPr>
                        <a:t>MPSV, odbor 21</a:t>
                      </a:r>
                      <a:endParaRPr lang="cs-CZ" sz="9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>
                          <a:effectLst/>
                        </a:rPr>
                        <a:t>probíhá pilotní ověření v rámci výzvy ESF 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</a:tr>
              <a:tr h="623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Registrační podmínky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900" baseline="0" dirty="0">
                          <a:effectLst/>
                        </a:rPr>
                        <a:t>vyplnění žádosti o zápis do </a:t>
                      </a:r>
                      <a:r>
                        <a:rPr lang="cs-CZ" sz="900" baseline="0" dirty="0" smtClean="0">
                          <a:effectLst/>
                        </a:rPr>
                        <a:t>evidence, doložení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900" baseline="0" dirty="0" smtClean="0">
                          <a:effectLst/>
                        </a:rPr>
                        <a:t>vlastnického </a:t>
                      </a:r>
                      <a:r>
                        <a:rPr lang="cs-CZ" sz="900" baseline="0" dirty="0">
                          <a:effectLst/>
                        </a:rPr>
                        <a:t>či jiného práva k objektu, </a:t>
                      </a:r>
                      <a:r>
                        <a:rPr lang="cs-CZ" sz="900" baseline="0" dirty="0" smtClean="0">
                          <a:effectLst/>
                        </a:rPr>
                        <a:t> stanovisko </a:t>
                      </a:r>
                      <a:r>
                        <a:rPr lang="cs-CZ" sz="900" baseline="0" dirty="0">
                          <a:effectLst/>
                        </a:rPr>
                        <a:t>krajské hygienické stanice, </a:t>
                      </a:r>
                      <a:r>
                        <a:rPr lang="cs-CZ" sz="900" baseline="0" dirty="0" smtClean="0">
                          <a:effectLst/>
                        </a:rPr>
                        <a:t>pojištění odpovědnosti, bezúhonnost </a:t>
                      </a:r>
                      <a:r>
                        <a:rPr lang="cs-CZ" sz="900" baseline="0" dirty="0">
                          <a:effectLst/>
                        </a:rPr>
                        <a:t>fyzické osoby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>
                          <a:effectLst/>
                        </a:rPr>
                        <a:t> 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>
                          <a:effectLst/>
                        </a:rPr>
                        <a:t>podání žádosti o dotaci z ESF, v případě NNO či příspěvkové organizace, doložení spolupráce s obcí. 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</a:tr>
              <a:tr h="212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Stránky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 smtClean="0">
                          <a:effectLst/>
                        </a:rPr>
                        <a:t> </a:t>
                      </a:r>
                      <a:r>
                        <a:rPr lang="cs-CZ" sz="900" u="sng" baseline="0" dirty="0">
                          <a:effectLst/>
                          <a:hlinkClick r:id="rId3"/>
                        </a:rPr>
                        <a:t>http://www.dsmpsv.cz/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aseline="0" dirty="0" smtClean="0">
                          <a:effectLst/>
                        </a:rPr>
                        <a:t> </a:t>
                      </a:r>
                      <a:r>
                        <a:rPr lang="cs-CZ" sz="900" u="sng" baseline="0" dirty="0">
                          <a:effectLst/>
                          <a:hlinkClick r:id="rId4"/>
                        </a:rPr>
                        <a:t>http://mikrojesle.mpsv.cz</a:t>
                      </a:r>
                      <a:r>
                        <a:rPr lang="cs-CZ" sz="900" baseline="0" dirty="0">
                          <a:effectLst/>
                        </a:rPr>
                        <a:t> </a:t>
                      </a:r>
                      <a:endParaRPr lang="cs-CZ" sz="9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2" marR="16472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33763" y="1414646"/>
            <a:ext cx="646331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973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PRO RODIČE I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68760"/>
            <a:ext cx="8064000" cy="5256584"/>
          </a:xfrm>
        </p:spPr>
        <p:txBody>
          <a:bodyPr/>
          <a:lstStyle/>
          <a:p>
            <a:r>
              <a:rPr lang="cs-CZ" sz="2000" dirty="0" smtClean="0"/>
              <a:t>Umístění </a:t>
            </a:r>
            <a:r>
              <a:rPr lang="cs-CZ" sz="2000" dirty="0"/>
              <a:t>dětí do mikrojeslí umožní rodičům i zaměstnavatelům </a:t>
            </a:r>
            <a:r>
              <a:rPr lang="cs-CZ" sz="2000" dirty="0" smtClean="0"/>
              <a:t>lépe </a:t>
            </a:r>
            <a:r>
              <a:rPr lang="cs-CZ" sz="2000" b="1" dirty="0" smtClean="0"/>
              <a:t>naplánovat </a:t>
            </a:r>
            <a:r>
              <a:rPr lang="cs-CZ" sz="2000" b="1" dirty="0"/>
              <a:t>návrat či vstup na trh </a:t>
            </a:r>
            <a:r>
              <a:rPr lang="cs-CZ" sz="2000" b="1" dirty="0" smtClean="0"/>
              <a:t>práce.</a:t>
            </a:r>
          </a:p>
          <a:p>
            <a:r>
              <a:rPr lang="cs-CZ" sz="2000" dirty="0"/>
              <a:t>T</a:t>
            </a:r>
            <a:r>
              <a:rPr lang="cs-CZ" sz="2000" dirty="0" smtClean="0"/>
              <a:t>o má pozitivní </a:t>
            </a:r>
            <a:r>
              <a:rPr lang="cs-CZ" sz="2000" dirty="0"/>
              <a:t>dopady nejenom na </a:t>
            </a:r>
            <a:r>
              <a:rPr lang="cs-CZ" sz="2000" b="1" dirty="0"/>
              <a:t>zachování profesních kompetencí </a:t>
            </a:r>
            <a:r>
              <a:rPr lang="cs-CZ" sz="2000" dirty="0"/>
              <a:t>rodičů, ale i na další </a:t>
            </a:r>
            <a:r>
              <a:rPr lang="cs-CZ" sz="2000" b="1" dirty="0"/>
              <a:t>hospodářský růst </a:t>
            </a:r>
            <a:r>
              <a:rPr lang="cs-CZ" sz="2000" dirty="0"/>
              <a:t>díky využití lidského potenciálu veškerého </a:t>
            </a:r>
            <a:r>
              <a:rPr lang="cs-CZ" sz="2000" dirty="0" smtClean="0"/>
              <a:t>obyvatelstva. </a:t>
            </a:r>
          </a:p>
          <a:p>
            <a:r>
              <a:rPr lang="cs-CZ" sz="2000" dirty="0"/>
              <a:t>D</a:t>
            </a:r>
            <a:r>
              <a:rPr lang="cs-CZ" sz="2000" dirty="0" smtClean="0"/>
              <a:t>íky </a:t>
            </a:r>
            <a:r>
              <a:rPr lang="cs-CZ" sz="2000" dirty="0"/>
              <a:t>zvýšení zaměstnanosti matek malých dětí </a:t>
            </a:r>
            <a:r>
              <a:rPr lang="cs-CZ" sz="2000" b="1" dirty="0"/>
              <a:t>stát ušetří </a:t>
            </a:r>
            <a:r>
              <a:rPr lang="cs-CZ" sz="2000" dirty="0"/>
              <a:t>nejen </a:t>
            </a:r>
            <a:r>
              <a:rPr lang="cs-CZ" sz="2000" b="1" dirty="0"/>
              <a:t>na výpadku ze zdravotního a sociálního pojištění</a:t>
            </a:r>
            <a:r>
              <a:rPr lang="cs-CZ" sz="2000" dirty="0"/>
              <a:t>, ale naopak tyto sociální systémy budou </a:t>
            </a:r>
            <a:r>
              <a:rPr lang="cs-CZ" sz="2000" b="1" dirty="0"/>
              <a:t>doplněny o odvody </a:t>
            </a:r>
            <a:r>
              <a:rPr lang="cs-CZ" sz="2000" b="1" dirty="0" smtClean="0"/>
              <a:t>rodičů</a:t>
            </a:r>
            <a:r>
              <a:rPr lang="cs-CZ" sz="2000" dirty="0"/>
              <a:t>.</a:t>
            </a:r>
            <a:endParaRPr lang="cs-CZ" sz="2000" dirty="0" smtClean="0"/>
          </a:p>
          <a:p>
            <a:r>
              <a:rPr lang="cs-CZ" sz="2000" dirty="0"/>
              <a:t>Mezinárodní studie prokazují, že pro schopnost učit se je u dětí </a:t>
            </a:r>
            <a:r>
              <a:rPr lang="cs-CZ" sz="2000" b="1" dirty="0"/>
              <a:t>klíčových prvních 7 let života </a:t>
            </a:r>
            <a:r>
              <a:rPr lang="cs-CZ" sz="2000" dirty="0"/>
              <a:t>(</a:t>
            </a:r>
            <a:r>
              <a:rPr lang="cs-CZ" sz="2000" dirty="0" err="1"/>
              <a:t>Brierley</a:t>
            </a:r>
            <a:r>
              <a:rPr lang="cs-CZ" sz="2000" dirty="0"/>
              <a:t>, 1996</a:t>
            </a:r>
            <a:r>
              <a:rPr lang="cs-CZ" sz="2000" dirty="0" smtClean="0"/>
              <a:t>). </a:t>
            </a:r>
            <a:r>
              <a:rPr lang="cs-CZ" sz="2000" dirty="0"/>
              <a:t>V době, kdy děti nastupují na základní školu, se tyto návyky velmi těžko mění. </a:t>
            </a:r>
            <a:r>
              <a:rPr lang="cs-CZ" sz="2000" dirty="0" smtClean="0"/>
              <a:t>Zejména </a:t>
            </a:r>
            <a:r>
              <a:rPr lang="cs-CZ" sz="2000" dirty="0"/>
              <a:t>dětem ze znevýhodněného sociálního prostředí dává včasné vzdělávání </a:t>
            </a:r>
            <a:r>
              <a:rPr lang="cs-CZ" sz="2000" b="1" dirty="0"/>
              <a:t>lepší šance pro budoucí život</a:t>
            </a:r>
            <a:r>
              <a:rPr lang="cs-CZ" sz="2000" dirty="0"/>
              <a:t>.</a:t>
            </a:r>
            <a:endParaRPr lang="cs-CZ" sz="2000" dirty="0" smtClean="0"/>
          </a:p>
          <a:p>
            <a:pPr marL="0" indent="0">
              <a:buFontTx/>
              <a:buNone/>
              <a:defRPr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0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dotace na vybudování mikrojeslí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MPSV vyčlenilo pro žadatele z Prahy </a:t>
            </a:r>
            <a:r>
              <a:rPr lang="cs-CZ" sz="2000" b="1" dirty="0"/>
              <a:t>40 milionů korun </a:t>
            </a:r>
            <a:r>
              <a:rPr lang="cs-CZ" sz="2000" dirty="0"/>
              <a:t>a pro ostatní regiony v ČR </a:t>
            </a:r>
            <a:r>
              <a:rPr lang="cs-CZ" sz="2000" b="1" dirty="0"/>
              <a:t>100 milionů korun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dirty="0" smtClean="0"/>
              <a:t>Finanční podpora je </a:t>
            </a:r>
            <a:r>
              <a:rPr lang="cs-CZ" sz="2000" dirty="0"/>
              <a:t>poskytována na </a:t>
            </a:r>
            <a:r>
              <a:rPr lang="cs-CZ" sz="2000" b="1" dirty="0"/>
              <a:t>vybudování a provoz mikrojeslí</a:t>
            </a:r>
            <a:r>
              <a:rPr lang="cs-CZ" sz="2000" dirty="0"/>
              <a:t> a rovněž </a:t>
            </a:r>
            <a:r>
              <a:rPr lang="cs-CZ" sz="2000" b="1" dirty="0"/>
              <a:t>na vzdělávání</a:t>
            </a:r>
            <a:r>
              <a:rPr lang="cs-CZ" sz="2000" dirty="0"/>
              <a:t>, v rámci kterého mohou pečovatelky získat profesní kvalifikaci Chůvy.</a:t>
            </a:r>
          </a:p>
          <a:p>
            <a:r>
              <a:rPr lang="cs-CZ" sz="2000" dirty="0"/>
              <a:t>Projekty na vznik a provoz mikrojeslí by měly být realizovány buď </a:t>
            </a:r>
            <a:r>
              <a:rPr lang="cs-CZ" sz="2000" b="1" dirty="0"/>
              <a:t>přímo obcí, nebo ve spolupráci s obcí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b="1" dirty="0" smtClean="0"/>
              <a:t>O dotaci mohly žádat</a:t>
            </a:r>
            <a:r>
              <a:rPr lang="cs-CZ" sz="2000" dirty="0" smtClean="0"/>
              <a:t>: obce, jejich příspěvkové organizace, neziskové organizace a školská zařízení v partnerství s obcí.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654371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1570</TotalTime>
  <Words>888</Words>
  <Application>Microsoft Office PowerPoint</Application>
  <PresentationFormat>Předvádění na obrazovce (4:3)</PresentationFormat>
  <Paragraphs>194</Paragraphs>
  <Slides>13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prezentace</vt:lpstr>
      <vt:lpstr>Péče o děti v Mikrojeslích </vt:lpstr>
      <vt:lpstr>Základní údaje o systémovém projektu mikrojesle</vt:lpstr>
      <vt:lpstr>Co to jsou mikrojesle?</vt:lpstr>
      <vt:lpstr>Proč TEĎ?</vt:lpstr>
      <vt:lpstr>Prezentace aplikace PowerPoint</vt:lpstr>
      <vt:lpstr>PROČ MIKROJESLE?</vt:lpstr>
      <vt:lpstr>Dětská skupina nebo mikrojesle? </vt:lpstr>
      <vt:lpstr>přínos PRO RODIČE I SPOLEČNOST</vt:lpstr>
      <vt:lpstr>dotace na vybudování mikrojeslí</vt:lpstr>
      <vt:lpstr>ŽADATELÉ a příjemci dotace PODLE KRAJŮ</vt:lpstr>
      <vt:lpstr>příjemci dotace podle právní formy organizace</vt:lpstr>
      <vt:lpstr>závěr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Kumová Petra Mgr. (MPSV)</dc:creator>
  <cp:lastModifiedBy>Kumová Petra Mgr. (MPSV)</cp:lastModifiedBy>
  <cp:revision>97</cp:revision>
  <cp:lastPrinted>2016-05-19T06:23:38Z</cp:lastPrinted>
  <dcterms:created xsi:type="dcterms:W3CDTF">2015-02-20T08:23:15Z</dcterms:created>
  <dcterms:modified xsi:type="dcterms:W3CDTF">2016-10-18T08:17:50Z</dcterms:modified>
</cp:coreProperties>
</file>