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7" r:id="rId4"/>
    <p:sldId id="268" r:id="rId5"/>
    <p:sldId id="259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F68B1"/>
    <a:srgbClr val="78BCF4"/>
    <a:srgbClr val="777777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43" autoAdjust="0"/>
    <p:restoredTop sz="90929"/>
  </p:normalViewPr>
  <p:slideViewPr>
    <p:cSldViewPr>
      <p:cViewPr varScale="1">
        <p:scale>
          <a:sx n="90" d="100"/>
          <a:sy n="90" d="100"/>
        </p:scale>
        <p:origin x="-21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D28E67-9D3B-456E-85F7-F42BE31DB6BC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00136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6CB91-3575-4FDC-A593-AC67ADBA9096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66817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505B59-149C-43C6-91EF-7EB28878376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78036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A6D5A0-91E1-498B-9C21-C4BB6E4EC24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5825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BFFB6-D36D-4480-AB9E-7C37634BFC5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73747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2DCCD-C02D-474E-BB02-9A2499100D54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21405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543A7E-169B-4E7B-9034-9ED2EB9880A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6108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D10A58-21FD-4F7D-A6C3-8A703E7E1BE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20449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38A689-A3D8-4272-A166-E77A2FDD0E9A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15168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361B1-21D4-4106-93FF-C353F59E104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144639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08F52C-60AC-4351-8E3E-6C6BE800C2F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77927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77ACB8-B503-4D8B-9CD0-FAC80EBDBBBE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30" descr="C:\BARA\MPSV-manualall\pptsablona\uvodst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 Box 1031"/>
          <p:cNvSpPr txBox="1">
            <a:spLocks noChangeArrowheads="1"/>
          </p:cNvSpPr>
          <p:nvPr/>
        </p:nvSpPr>
        <p:spPr bwMode="auto">
          <a:xfrm>
            <a:off x="2555875" y="1635125"/>
            <a:ext cx="5976565" cy="1749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200"/>
              </a:spcAft>
              <a:defRPr/>
            </a:pPr>
            <a:r>
              <a:rPr lang="cs-CZ" sz="3200" b="1" cap="all" dirty="0">
                <a:solidFill>
                  <a:srgbClr val="000099"/>
                </a:solidFill>
                <a:latin typeface="Arial" charset="0"/>
                <a:cs typeface="+mn-cs"/>
              </a:rPr>
              <a:t>nová koncepce rodinné politiky</a:t>
            </a:r>
          </a:p>
          <a:p>
            <a:pPr algn="ctr">
              <a:spcBef>
                <a:spcPts val="1200"/>
              </a:spcBef>
              <a:spcAft>
                <a:spcPts val="200"/>
              </a:spcAft>
              <a:defRPr/>
            </a:pPr>
            <a:r>
              <a:rPr lang="cs-CZ" sz="2800" b="1" cap="all" dirty="0">
                <a:solidFill>
                  <a:srgbClr val="000099"/>
                </a:solidFill>
                <a:latin typeface="Arial" charset="0"/>
                <a:cs typeface="+mn-cs"/>
              </a:rPr>
              <a:t>19</a:t>
            </a:r>
            <a:r>
              <a:rPr lang="cs-CZ" sz="2800" b="1" cap="all" dirty="0" smtClean="0">
                <a:solidFill>
                  <a:srgbClr val="000099"/>
                </a:solidFill>
                <a:latin typeface="Arial" charset="0"/>
                <a:cs typeface="+mn-cs"/>
              </a:rPr>
              <a:t>. 10. 2016 </a:t>
            </a:r>
            <a:r>
              <a:rPr lang="cs-CZ" sz="2800" b="1" cap="all" dirty="0">
                <a:solidFill>
                  <a:srgbClr val="000099"/>
                </a:solidFill>
                <a:latin typeface="Arial" charset="0"/>
                <a:cs typeface="+mn-cs"/>
              </a:rPr>
              <a:t>Olomouc</a:t>
            </a:r>
          </a:p>
        </p:txBody>
      </p:sp>
      <p:sp>
        <p:nvSpPr>
          <p:cNvPr id="2052" name="Text Box 1032"/>
          <p:cNvSpPr txBox="1">
            <a:spLocks noChangeArrowheads="1"/>
          </p:cNvSpPr>
          <p:nvPr/>
        </p:nvSpPr>
        <p:spPr bwMode="auto">
          <a:xfrm>
            <a:off x="2555875" y="5445224"/>
            <a:ext cx="6049963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600" b="1" dirty="0">
                <a:solidFill>
                  <a:srgbClr val="000066"/>
                </a:solidFill>
                <a:latin typeface="Arial" panose="020B0604020202020204" pitchFamily="34" charset="0"/>
              </a:rPr>
              <a:t>Dipl.-Pol. Jana Maláčová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600" dirty="0">
                <a:solidFill>
                  <a:srgbClr val="000066"/>
                </a:solidFill>
                <a:latin typeface="Arial" panose="020B0604020202020204" pitchFamily="34" charset="0"/>
              </a:rPr>
              <a:t>Ředitelka odboru rodinné politiky a politiky stárnutí</a:t>
            </a:r>
            <a:endParaRPr lang="en-US" altLang="cs-CZ" sz="1600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7451725" y="6172200"/>
            <a:ext cx="130492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>
                <a:solidFill>
                  <a:srgbClr val="000099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www.mpsv.cz</a:t>
            </a:r>
            <a:endParaRPr lang="cs-CZ" altLang="cs-CZ" sz="800">
              <a:solidFill>
                <a:srgbClr val="000099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4971256"/>
          </a:xfrm>
        </p:spPr>
        <p:txBody>
          <a:bodyPr/>
          <a:lstStyle/>
          <a:p>
            <a:pPr lvl="0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cs-CZ" b="1" kern="12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cs-CZ" b="1" kern="12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3600" b="1" kern="1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Vám za pozornost.</a:t>
            </a:r>
          </a:p>
        </p:txBody>
      </p:sp>
    </p:spTree>
    <p:extLst>
      <p:ext uri="{BB962C8B-B14F-4D97-AF65-F5344CB8AC3E}">
        <p14:creationId xmlns:p14="http://schemas.microsoft.com/office/powerpoint/2010/main" val="387855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914400" y="260350"/>
            <a:ext cx="7696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cs-CZ" altLang="cs-CZ" b="1" dirty="0">
                <a:solidFill>
                  <a:srgbClr val="000099"/>
                </a:solidFill>
                <a:latin typeface="Arial" panose="020B0604020202020204" pitchFamily="34" charset="0"/>
              </a:rPr>
              <a:t>Základní informace</a:t>
            </a:r>
            <a:endParaRPr lang="en-US" altLang="cs-CZ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cs-CZ" sz="2800" b="1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7451725" y="6172200"/>
            <a:ext cx="130492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dirty="0">
                <a:solidFill>
                  <a:srgbClr val="000099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www.mpsv.cz</a:t>
            </a:r>
            <a:endParaRPr lang="cs-CZ" altLang="cs-CZ" sz="800" dirty="0">
              <a:solidFill>
                <a:srgbClr val="000099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4971256"/>
          </a:xfrm>
        </p:spPr>
        <p:txBody>
          <a:bodyPr/>
          <a:lstStyle/>
          <a:p>
            <a:pPr marL="0" lv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Koncepci rodinné politiky připravuje MPSV </a:t>
            </a:r>
            <a:b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ve spolupráci s Odbornou komisí pro rodinnou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politiku na základě programového prohlášení vlády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Strategický dokument rozvoje rodinné politiky </a:t>
            </a:r>
          </a:p>
          <a:p>
            <a:pPr marL="0" lvl="0" indent="0" algn="just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 střednědobým výhledem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 listopadu proběhne meziresortní připomínkové řízení</a:t>
            </a:r>
          </a:p>
          <a:p>
            <a:pPr lvl="0" algn="just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Velká část opatření již v realizaci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914400" y="260350"/>
            <a:ext cx="7696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cs-CZ" altLang="cs-CZ" b="1" dirty="0">
                <a:solidFill>
                  <a:srgbClr val="000099"/>
                </a:solidFill>
                <a:latin typeface="Arial" panose="020B0604020202020204" pitchFamily="34" charset="0"/>
              </a:rPr>
              <a:t>Základní principy a východiska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cs-CZ" sz="2800" b="1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7451725" y="6172200"/>
            <a:ext cx="130492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>
                <a:solidFill>
                  <a:srgbClr val="000099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www.mpsv.cz</a:t>
            </a:r>
            <a:endParaRPr lang="cs-CZ" altLang="cs-CZ" sz="800">
              <a:solidFill>
                <a:srgbClr val="000099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4971256"/>
          </a:xfrm>
        </p:spPr>
        <p:txBody>
          <a:bodyPr/>
          <a:lstStyle/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Vytvoření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socio-ekonomického rámce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 rodiny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 těmito základními cíli:</a:t>
            </a:r>
          </a:p>
          <a:p>
            <a:pPr lvl="1"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Blaho dítěte</a:t>
            </a:r>
          </a:p>
          <a:p>
            <a:pPr lvl="1"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Slaďování pracovního a rodinného života</a:t>
            </a:r>
          </a:p>
          <a:p>
            <a:pPr lvl="1" algn="just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Rovnost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žen a mužů</a:t>
            </a:r>
          </a:p>
          <a:p>
            <a:pPr lvl="1" algn="just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Mezigenerační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solidarita</a:t>
            </a:r>
          </a:p>
          <a:p>
            <a:pPr marL="457200" lvl="1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Klíčovým principem Koncepce je možnost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svobodné volby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ČR, v rozporu s trendy zemí OECD, zaostává v podpoře služeb pro rodiny → Koncepce 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se proto soustředí na rozvoj 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veřejných služeb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2444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914400" y="260350"/>
            <a:ext cx="7696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cs-CZ" altLang="cs-CZ" b="1" dirty="0">
                <a:solidFill>
                  <a:srgbClr val="000099"/>
                </a:solidFill>
                <a:latin typeface="Arial" panose="020B0604020202020204" pitchFamily="34" charset="0"/>
              </a:rPr>
              <a:t>Základní principy a východiska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cs-CZ" sz="2800" b="1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7451725" y="6172200"/>
            <a:ext cx="130492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>
                <a:solidFill>
                  <a:srgbClr val="000099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www.mpsv.cz</a:t>
            </a:r>
            <a:endParaRPr lang="cs-CZ" altLang="cs-CZ" sz="800">
              <a:solidFill>
                <a:srgbClr val="000099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4971256"/>
          </a:xfrm>
        </p:spPr>
        <p:txBody>
          <a:bodyPr/>
          <a:lstStyle/>
          <a:p>
            <a:pPr lvl="0" algn="just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Vizí Koncepce je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rodina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která dokáže všem svým členům a členkám poskytnout nezbytné zázemí pro rozvoj člověka a dobrých mezilidských vztahů.</a:t>
            </a:r>
          </a:p>
          <a:p>
            <a:pPr marL="457200" lvl="1" indent="0" algn="just"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Musí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být posílena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soudržnost společnosti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– rozhodnutí založit rodinu a pečovat o své blízké nesmí dominovat strach z propadu životní úrovně či ztráty profese.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164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914400" y="260350"/>
            <a:ext cx="7696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cs-CZ" altLang="cs-CZ" b="1" dirty="0">
                <a:solidFill>
                  <a:srgbClr val="000099"/>
                </a:solidFill>
                <a:latin typeface="Arial" panose="020B0604020202020204" pitchFamily="34" charset="0"/>
              </a:rPr>
              <a:t>Struktura koncepce</a:t>
            </a:r>
            <a:endParaRPr lang="en-US" altLang="cs-CZ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cs-CZ" sz="2800" b="1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7451725" y="6172200"/>
            <a:ext cx="130492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>
                <a:solidFill>
                  <a:srgbClr val="000099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www.mpsv.cz</a:t>
            </a:r>
            <a:endParaRPr lang="cs-CZ" altLang="cs-CZ" sz="800">
              <a:solidFill>
                <a:srgbClr val="000099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4971256"/>
          </a:xfrm>
        </p:spPr>
        <p:txBody>
          <a:bodyPr/>
          <a:lstStyle/>
          <a:p>
            <a:pPr algn="just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Úvod → Rodinou k lepší společnosti</a:t>
            </a:r>
          </a:p>
          <a:p>
            <a:pPr algn="just"/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Demografické trendy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Trend č. 1 Pokles porodnosti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Trend č. 2 Stárnutí populace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Trend č. 3 Změna struktury rodin</a:t>
            </a:r>
          </a:p>
          <a:p>
            <a:pPr marL="457200" lvl="1" indent="0" algn="just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Socioekonomická situace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Trend č. 4 Různá zaměstnanost dle pohlaví 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a věku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Trend č. 5 Zvyšující se chudoba rodin</a:t>
            </a:r>
          </a:p>
        </p:txBody>
      </p:sp>
    </p:spTree>
    <p:extLst>
      <p:ext uri="{BB962C8B-B14F-4D97-AF65-F5344CB8AC3E}">
        <p14:creationId xmlns:p14="http://schemas.microsoft.com/office/powerpoint/2010/main" val="2371364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914400" y="260350"/>
            <a:ext cx="7696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cs-CZ" altLang="cs-CZ" b="1" dirty="0">
                <a:solidFill>
                  <a:srgbClr val="000099"/>
                </a:solidFill>
                <a:latin typeface="Arial" panose="020B0604020202020204" pitchFamily="34" charset="0"/>
              </a:rPr>
              <a:t>Struktura koncepce</a:t>
            </a:r>
            <a:endParaRPr lang="en-US" altLang="cs-CZ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cs-CZ" sz="2800" b="1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7451725" y="6172200"/>
            <a:ext cx="130492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>
                <a:solidFill>
                  <a:srgbClr val="000099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www.mpsv.cz</a:t>
            </a:r>
            <a:endParaRPr lang="cs-CZ" altLang="cs-CZ" sz="800">
              <a:solidFill>
                <a:srgbClr val="000099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4971256"/>
          </a:xfrm>
        </p:spPr>
        <p:txBody>
          <a:bodyPr/>
          <a:lstStyle/>
          <a:p>
            <a:pPr lvl="0" algn="just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Co rodiny potřebují → navrhovaná opatření</a:t>
            </a:r>
          </a:p>
          <a:p>
            <a:pPr lvl="1"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20 opatření reagujících na výše zmíněné trendy</a:t>
            </a:r>
          </a:p>
          <a:p>
            <a:pPr lvl="1"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Odpovídají tomu, co lidé žádají (viz průzkum Trendy Česka, TNS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Aisa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pro ČT, 2016)</a:t>
            </a:r>
          </a:p>
          <a:p>
            <a:pPr lvl="1"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Velká část se již realizuje nebo je v procesu přípravy (nárok na místo v MŠ od 2 let, dávka otcovské poporodní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péče, flexibilní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čerpání rodičovského příspěvku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apod.)</a:t>
            </a:r>
          </a:p>
          <a:p>
            <a:pPr marL="457200" lvl="1" indent="0" algn="just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248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914400" y="260350"/>
            <a:ext cx="7696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cs-CZ" altLang="cs-CZ" b="1" dirty="0">
                <a:solidFill>
                  <a:srgbClr val="000099"/>
                </a:solidFill>
                <a:latin typeface="Arial" panose="020B0604020202020204" pitchFamily="34" charset="0"/>
              </a:rPr>
              <a:t>Co rodiny potřebují</a:t>
            </a:r>
            <a:endParaRPr lang="en-US" altLang="cs-CZ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cs-CZ" sz="2800" b="1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7451725" y="6172200"/>
            <a:ext cx="130492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>
                <a:solidFill>
                  <a:srgbClr val="000099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www.mpsv.cz</a:t>
            </a:r>
            <a:endParaRPr lang="cs-CZ" altLang="cs-CZ" sz="800">
              <a:solidFill>
                <a:srgbClr val="000099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4971256"/>
          </a:xfrm>
        </p:spPr>
        <p:txBody>
          <a:bodyPr/>
          <a:lstStyle/>
          <a:p>
            <a:pPr lvl="0" algn="just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Veřejné služby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Dostupné bydlení pro rodiny s dětmi a seniory, standard kvality předškolních zařízení, garance míst v MŠ, zavedení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mikrojeslí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zvýšení dostupnosti školních družin, podpora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služeb primární prevence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legislativní úprava + navýšení dotačního programu</a:t>
            </a:r>
            <a:endParaRPr lang="cs-CZ" sz="2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2" algn="just"/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Čas pro kvalitní život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Státní podpora flexibilních forem práce, legislativní úpravy zákoníku práce</a:t>
            </a:r>
          </a:p>
          <a:p>
            <a:pPr lvl="1" algn="just"/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839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914400" y="260350"/>
            <a:ext cx="7696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cs-CZ" altLang="cs-CZ" b="1" dirty="0">
                <a:solidFill>
                  <a:srgbClr val="000099"/>
                </a:solidFill>
                <a:latin typeface="Arial" panose="020B0604020202020204" pitchFamily="34" charset="0"/>
              </a:rPr>
              <a:t>Co rodiny potřebují</a:t>
            </a:r>
            <a:endParaRPr lang="en-US" altLang="cs-CZ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cs-CZ" sz="2800" b="1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7451725" y="6172200"/>
            <a:ext cx="130492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>
                <a:solidFill>
                  <a:srgbClr val="000099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www.mpsv.cz</a:t>
            </a:r>
            <a:endParaRPr lang="cs-CZ" altLang="cs-CZ" sz="800">
              <a:solidFill>
                <a:srgbClr val="000099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4971256"/>
          </a:xfrm>
        </p:spPr>
        <p:txBody>
          <a:bodyPr/>
          <a:lstStyle/>
          <a:p>
            <a:pPr lvl="0" algn="just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Finanční podpora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Vyšší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mateřská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rodičovská, navýšení přídavků na děti, všeobecné porodné, zálohované výživné, snížení rozdílů v odměňování dle pohlaví, novomanželské půjčky</a:t>
            </a:r>
          </a:p>
          <a:p>
            <a:pPr algn="just"/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Ocenění péče a zapojení mužů</a:t>
            </a:r>
          </a:p>
          <a:p>
            <a:pPr lvl="1" algn="just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Otcovská poporodní péče, střídací bonus, zavedení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dlouhodobého ošetřovného,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podpora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služeb  pro domácnost, zahájení celospolečenské diskuze o ocenění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péče a posílení postavení neformálních pečujících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307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914400" y="260350"/>
            <a:ext cx="7696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cs-CZ" altLang="cs-CZ" b="1" dirty="0">
                <a:solidFill>
                  <a:srgbClr val="000099"/>
                </a:solidFill>
                <a:latin typeface="Arial" panose="020B0604020202020204" pitchFamily="34" charset="0"/>
              </a:rPr>
              <a:t>Co rodiny potřebují</a:t>
            </a:r>
            <a:endParaRPr lang="en-US" altLang="cs-CZ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cs-CZ" sz="2800" b="1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7451725" y="6172200"/>
            <a:ext cx="130492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>
                <a:solidFill>
                  <a:srgbClr val="000099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www.mpsv.cz</a:t>
            </a:r>
            <a:endParaRPr lang="cs-CZ" altLang="cs-CZ" sz="800">
              <a:solidFill>
                <a:srgbClr val="000099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4971256"/>
          </a:xfrm>
        </p:spPr>
        <p:txBody>
          <a:bodyPr/>
          <a:lstStyle/>
          <a:p>
            <a:pPr algn="just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Zapojení samosprávy</a:t>
            </a:r>
          </a:p>
          <a:p>
            <a:pPr lvl="1"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Systematická spolupráce s kraji a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obcemi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Svobodná volba reprodukce</a:t>
            </a:r>
          </a:p>
          <a:p>
            <a:pPr lvl="1" algn="just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Finančně d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ostupná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asistovaná reprodukce, finanční dostupnost antikoncepce, důstojné porody</a:t>
            </a:r>
          </a:p>
        </p:txBody>
      </p:sp>
    </p:spTree>
    <p:extLst>
      <p:ext uri="{BB962C8B-B14F-4D97-AF65-F5344CB8AC3E}">
        <p14:creationId xmlns:p14="http://schemas.microsoft.com/office/powerpoint/2010/main" val="1616914069"/>
      </p:ext>
    </p:extLst>
  </p:cSld>
  <p:clrMapOvr>
    <a:masterClrMapping/>
  </p:clrMapOvr>
</p:sld>
</file>

<file path=ppt/theme/theme1.xml><?xml version="1.0" encoding="utf-8"?>
<a:theme xmlns:a="http://schemas.openxmlformats.org/drawingml/2006/main" name="PPT_kulaté stoly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391</TotalTime>
  <Words>234</Words>
  <Application>Microsoft Macintosh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PPT_kulaté stoly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Mejzlíková</dc:creator>
  <cp:lastModifiedBy>Jana</cp:lastModifiedBy>
  <cp:revision>35</cp:revision>
  <cp:lastPrinted>2016-05-30T06:13:33Z</cp:lastPrinted>
  <dcterms:created xsi:type="dcterms:W3CDTF">2016-05-27T08:01:15Z</dcterms:created>
  <dcterms:modified xsi:type="dcterms:W3CDTF">2016-10-19T06:27:13Z</dcterms:modified>
</cp:coreProperties>
</file>