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90" r:id="rId4"/>
    <p:sldId id="291" r:id="rId5"/>
    <p:sldId id="292" r:id="rId6"/>
    <p:sldId id="293" r:id="rId7"/>
    <p:sldId id="296" r:id="rId8"/>
    <p:sldId id="280" r:id="rId9"/>
    <p:sldId id="283" r:id="rId10"/>
    <p:sldId id="286" r:id="rId11"/>
    <p:sldId id="289" r:id="rId12"/>
    <p:sldId id="288" r:id="rId13"/>
    <p:sldId id="279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8" autoAdjust="0"/>
    <p:restoredTop sz="94673" autoAdjust="0"/>
  </p:normalViewPr>
  <p:slideViewPr>
    <p:cSldViewPr showGuides="1">
      <p:cViewPr>
        <p:scale>
          <a:sx n="100" d="100"/>
          <a:sy n="100" d="100"/>
        </p:scale>
        <p:origin x="-802" y="8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5F4CB-E0C7-4808-86A4-0ACB7CD7CF33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B1462-D134-4461-A485-491142172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13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05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A70C00-873F-4A3D-A3C5-E196D5FA59C1}" type="slidenum">
              <a:rPr lang="cs-CZ" altLang="cs-CZ"/>
              <a:pPr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8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53594-6FC7-4E3B-9013-E7A6AC20F0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30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pejchalova@mpsv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mpsv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7272000" cy="1224000"/>
          </a:xfrm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altLang="cs-CZ" sz="3200" dirty="0" err="1" smtClean="0">
                <a:cs typeface="Arial" charset="0"/>
              </a:rPr>
              <a:t>DĚTskÉ</a:t>
            </a:r>
            <a:r>
              <a:rPr lang="cs-CZ" altLang="cs-CZ" sz="3200" dirty="0" smtClean="0">
                <a:cs typeface="Arial" charset="0"/>
              </a:rPr>
              <a:t> </a:t>
            </a:r>
            <a:r>
              <a:rPr lang="cs-CZ" altLang="cs-CZ" sz="3200" dirty="0" err="1" smtClean="0">
                <a:cs typeface="Arial" charset="0"/>
              </a:rPr>
              <a:t>SKUPINy</a:t>
            </a:r>
            <a:r>
              <a:rPr lang="cs-CZ" altLang="cs-CZ" sz="2000" dirty="0" smtClean="0">
                <a:cs typeface="Arial" charset="0"/>
              </a:rPr>
              <a:t/>
            </a:r>
            <a:br>
              <a:rPr lang="cs-CZ" altLang="cs-CZ" sz="2000" dirty="0" smtClean="0">
                <a:cs typeface="Arial" charset="0"/>
              </a:rPr>
            </a:br>
            <a:r>
              <a:rPr lang="cs-CZ" altLang="cs-CZ" sz="2000" dirty="0">
                <a:cs typeface="Arial" charset="0"/>
              </a:rPr>
              <a:t/>
            </a:r>
            <a:br>
              <a:rPr lang="cs-CZ" altLang="cs-CZ" sz="2000" dirty="0">
                <a:cs typeface="Arial" charset="0"/>
              </a:rPr>
            </a:b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187624" y="4221088"/>
            <a:ext cx="7272000" cy="504056"/>
          </a:xfrm>
        </p:spPr>
        <p:txBody>
          <a:bodyPr/>
          <a:lstStyle/>
          <a:p>
            <a:pPr algn="ctr"/>
            <a:endParaRPr lang="cs-CZ" altLang="cs-CZ" sz="2400" dirty="0">
              <a:solidFill>
                <a:srgbClr val="000099"/>
              </a:solidFill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1" dirty="0" smtClean="0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r>
              <a:rPr lang="cs-CZ" altLang="cs-CZ" sz="2000" b="1" dirty="0">
                <a:latin typeface="Arial Narrow" pitchFamily="34" charset="0"/>
                <a:cs typeface="Arial" charset="0"/>
              </a:rPr>
              <a:t>Podpora implementace </a:t>
            </a:r>
            <a:r>
              <a:rPr lang="cs-CZ" altLang="cs-CZ" sz="2000" b="1" dirty="0" smtClean="0">
                <a:latin typeface="Arial Narrow" pitchFamily="34" charset="0"/>
                <a:cs typeface="Arial" charset="0"/>
              </a:rPr>
              <a:t>dětských </a:t>
            </a:r>
            <a:r>
              <a:rPr lang="cs-CZ" altLang="cs-CZ" sz="2000" b="1" dirty="0">
                <a:latin typeface="Arial Narrow" pitchFamily="34" charset="0"/>
                <a:cs typeface="Arial" charset="0"/>
              </a:rPr>
              <a:t>skupin </a:t>
            </a:r>
            <a:r>
              <a:rPr lang="cs-CZ" altLang="cs-CZ" sz="2000" dirty="0">
                <a:latin typeface="Arial Narrow" pitchFamily="34" charset="0"/>
                <a:cs typeface="Arial" charset="0"/>
              </a:rPr>
              <a:t/>
            </a:r>
            <a:br>
              <a:rPr lang="cs-CZ" altLang="cs-CZ" sz="2000" dirty="0">
                <a:latin typeface="Arial Narrow" pitchFamily="34" charset="0"/>
                <a:cs typeface="Arial" charset="0"/>
              </a:rPr>
            </a:br>
            <a:r>
              <a:rPr lang="cs-CZ" sz="2000" dirty="0" err="1">
                <a:latin typeface="Arial Narrow" pitchFamily="34" charset="0"/>
                <a:cs typeface="Arial" panose="020B0604020202020204" pitchFamily="34" charset="0"/>
              </a:rPr>
              <a:t>Reg</a:t>
            </a:r>
            <a:r>
              <a:rPr lang="cs-CZ" sz="2000" dirty="0" smtClean="0">
                <a:latin typeface="Arial Narrow" pitchFamily="34" charset="0"/>
                <a:cs typeface="Arial" panose="020B0604020202020204" pitchFamily="34" charset="0"/>
              </a:rPr>
              <a:t>. č</a:t>
            </a:r>
            <a:r>
              <a:rPr lang="cs-CZ" sz="2000" dirty="0">
                <a:latin typeface="Arial Narrow" pitchFamily="34" charset="0"/>
                <a:cs typeface="Arial" panose="020B0604020202020204" pitchFamily="34" charset="0"/>
              </a:rPr>
              <a:t>. projektu </a:t>
            </a:r>
            <a:r>
              <a:rPr lang="cs-CZ" sz="2000" dirty="0">
                <a:latin typeface="Arial Narrow" pitchFamily="34" charset="0"/>
              </a:rPr>
              <a:t>CZ.03.1.51/0.0/0.0/15_009/0002266</a:t>
            </a:r>
            <a:endParaRPr lang="cs-CZ" altLang="cs-CZ" sz="2000" b="1" dirty="0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1" dirty="0" smtClean="0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1" dirty="0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r>
              <a:rPr lang="cs-CZ" altLang="cs-CZ" sz="2000" b="1" dirty="0" smtClean="0">
                <a:latin typeface="Arial Narrow" pitchFamily="34" charset="0"/>
                <a:ea typeface="ＭＳ Ｐゴシック" panose="020B0600070205080204" pitchFamily="34" charset="-128"/>
              </a:rPr>
              <a:t>Lenka Pejchalová</a:t>
            </a:r>
          </a:p>
          <a:p>
            <a:pPr algn="ctr"/>
            <a:endParaRPr lang="cs-CZ" altLang="cs-CZ" sz="2000" b="1" dirty="0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1" dirty="0" smtClean="0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1" dirty="0" smtClean="0">
              <a:latin typeface="Arial Narrow" pitchFamily="34" charset="0"/>
              <a:ea typeface="ＭＳ Ｐゴシック" panose="020B0600070205080204" pitchFamily="34" charset="-128"/>
            </a:endParaRPr>
          </a:p>
          <a:p>
            <a:endParaRPr lang="cs-CZ" dirty="0">
              <a:latin typeface="Arial Narrow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971600" y="4869160"/>
            <a:ext cx="7272000" cy="540000"/>
          </a:xfrm>
        </p:spPr>
        <p:txBody>
          <a:bodyPr/>
          <a:lstStyle/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     Olomouc, 19. 10. 2016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Narrow" pitchFamily="34" charset="0"/>
              </a:rPr>
              <a:t>Oprávnění a evidence poskytovatelů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 Narrow" pitchFamily="34" charset="0"/>
              </a:rPr>
              <a:t>s</a:t>
            </a:r>
            <a:r>
              <a:rPr lang="cs-CZ" dirty="0" smtClean="0">
                <a:latin typeface="Arial Narrow" pitchFamily="34" charset="0"/>
              </a:rPr>
              <a:t>právní </a:t>
            </a:r>
            <a:r>
              <a:rPr lang="cs-CZ" dirty="0">
                <a:latin typeface="Arial Narrow" pitchFamily="34" charset="0"/>
              </a:rPr>
              <a:t>řízení – lhůta 30 dní + případná prodloužení</a:t>
            </a:r>
          </a:p>
          <a:p>
            <a:r>
              <a:rPr lang="cs-CZ" dirty="0">
                <a:latin typeface="Arial Narrow" pitchFamily="34" charset="0"/>
              </a:rPr>
              <a:t>p</a:t>
            </a:r>
            <a:r>
              <a:rPr lang="cs-CZ" dirty="0" smtClean="0">
                <a:latin typeface="Arial Narrow" pitchFamily="34" charset="0"/>
              </a:rPr>
              <a:t>rávo </a:t>
            </a:r>
            <a:r>
              <a:rPr lang="cs-CZ" dirty="0">
                <a:latin typeface="Arial Narrow" pitchFamily="34" charset="0"/>
              </a:rPr>
              <a:t>poskytovat </a:t>
            </a:r>
            <a:r>
              <a:rPr lang="cs-CZ" dirty="0" smtClean="0">
                <a:latin typeface="Arial Narrow" pitchFamily="34" charset="0"/>
              </a:rPr>
              <a:t>službu péče o dítě v DS vzniká </a:t>
            </a:r>
            <a:r>
              <a:rPr lang="cs-CZ" dirty="0">
                <a:latin typeface="Arial Narrow" pitchFamily="34" charset="0"/>
              </a:rPr>
              <a:t>datem zápisu do evidence</a:t>
            </a:r>
          </a:p>
          <a:p>
            <a:r>
              <a:rPr lang="cs-CZ" dirty="0">
                <a:latin typeface="Arial Narrow" pitchFamily="34" charset="0"/>
              </a:rPr>
              <a:t>p</a:t>
            </a:r>
            <a:r>
              <a:rPr lang="cs-CZ" dirty="0" smtClean="0">
                <a:latin typeface="Arial Narrow" pitchFamily="34" charset="0"/>
              </a:rPr>
              <a:t>ovinné dokumenty:</a:t>
            </a:r>
            <a:endParaRPr lang="cs-CZ" dirty="0">
              <a:latin typeface="Arial Narrow" pitchFamily="34" charset="0"/>
            </a:endParaRPr>
          </a:p>
          <a:p>
            <a:pPr lvl="1"/>
            <a:r>
              <a:rPr lang="cs-CZ" sz="2400" dirty="0">
                <a:latin typeface="Arial Narrow" pitchFamily="34" charset="0"/>
              </a:rPr>
              <a:t>ž</a:t>
            </a:r>
            <a:r>
              <a:rPr lang="cs-CZ" sz="2400" dirty="0" smtClean="0">
                <a:latin typeface="Arial Narrow" pitchFamily="34" charset="0"/>
              </a:rPr>
              <a:t>ádost </a:t>
            </a:r>
            <a:r>
              <a:rPr lang="cs-CZ" sz="2400" dirty="0">
                <a:latin typeface="Arial Narrow" pitchFamily="34" charset="0"/>
              </a:rPr>
              <a:t>– ke stažení na webu MPSV</a:t>
            </a:r>
          </a:p>
          <a:p>
            <a:pPr lvl="1"/>
            <a:r>
              <a:rPr lang="cs-CZ" sz="2400" dirty="0">
                <a:latin typeface="Arial Narrow" pitchFamily="34" charset="0"/>
              </a:rPr>
              <a:t>p</a:t>
            </a:r>
            <a:r>
              <a:rPr lang="cs-CZ" sz="2400" dirty="0" smtClean="0">
                <a:latin typeface="Arial Narrow" pitchFamily="34" charset="0"/>
              </a:rPr>
              <a:t>ojistná </a:t>
            </a:r>
            <a:r>
              <a:rPr lang="cs-CZ" sz="2400" dirty="0">
                <a:latin typeface="Arial Narrow" pitchFamily="34" charset="0"/>
              </a:rPr>
              <a:t>smlouva</a:t>
            </a:r>
          </a:p>
          <a:p>
            <a:pPr lvl="1"/>
            <a:r>
              <a:rPr lang="cs-CZ" sz="2400" dirty="0">
                <a:latin typeface="Arial Narrow" pitchFamily="34" charset="0"/>
              </a:rPr>
              <a:t>s</a:t>
            </a:r>
            <a:r>
              <a:rPr lang="cs-CZ" sz="2400" dirty="0" smtClean="0">
                <a:latin typeface="Arial Narrow" pitchFamily="34" charset="0"/>
              </a:rPr>
              <a:t>tanovisko krajské </a:t>
            </a:r>
            <a:r>
              <a:rPr lang="cs-CZ" sz="2400" dirty="0">
                <a:latin typeface="Arial Narrow" pitchFamily="34" charset="0"/>
              </a:rPr>
              <a:t>hygienické stanice</a:t>
            </a:r>
          </a:p>
          <a:p>
            <a:pPr lvl="1"/>
            <a:r>
              <a:rPr lang="cs-CZ" sz="2400" dirty="0" smtClean="0">
                <a:latin typeface="Arial Narrow" pitchFamily="34" charset="0"/>
              </a:rPr>
              <a:t>doklad </a:t>
            </a:r>
            <a:r>
              <a:rPr lang="cs-CZ" sz="2400" dirty="0">
                <a:latin typeface="Arial Narrow" pitchFamily="34" charset="0"/>
              </a:rPr>
              <a:t>o vlastnických či jiných právech k objektu (oprávnění využívat prostory pro DS)</a:t>
            </a:r>
          </a:p>
          <a:p>
            <a:r>
              <a:rPr lang="cs-CZ" dirty="0">
                <a:latin typeface="Arial Narrow" pitchFamily="34" charset="0"/>
              </a:rPr>
              <a:t>http://</a:t>
            </a:r>
            <a:r>
              <a:rPr lang="cs-CZ" dirty="0" smtClean="0">
                <a:latin typeface="Arial Narrow" pitchFamily="34" charset="0"/>
              </a:rPr>
              <a:t>www.mpsv.cz/cs/20302</a:t>
            </a:r>
            <a:endParaRPr lang="cs-CZ" dirty="0">
              <a:latin typeface="Arial Narrow" pitchFamily="34" charset="0"/>
            </a:endParaRPr>
          </a:p>
          <a:p>
            <a:pPr marL="0" indent="0"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Hygienické požadavky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Narrow" pitchFamily="34" charset="0"/>
              </a:rPr>
              <a:t>Pro dětské skupiny do 12 dětí upravuje hygienické požadavky vyhláška o hygienických požadavcích na prostory a provoz dětské skupiny do 12 dětí – </a:t>
            </a:r>
            <a:r>
              <a:rPr lang="cs-CZ" b="1" dirty="0" smtClean="0">
                <a:latin typeface="Arial Narrow" pitchFamily="34" charset="0"/>
              </a:rPr>
              <a:t>281/2014 Sb.</a:t>
            </a:r>
            <a:endParaRPr lang="cs-CZ" b="1" dirty="0">
              <a:latin typeface="Arial Narrow" pitchFamily="34" charset="0"/>
            </a:endParaRPr>
          </a:p>
          <a:p>
            <a:r>
              <a:rPr lang="cs-CZ" dirty="0" smtClean="0">
                <a:latin typeface="Arial Narrow" pitchFamily="34" charset="0"/>
              </a:rPr>
              <a:t>venkovní prostory</a:t>
            </a:r>
            <a:endParaRPr lang="cs-CZ" dirty="0">
              <a:latin typeface="Arial Narrow" pitchFamily="34" charset="0"/>
            </a:endParaRPr>
          </a:p>
          <a:p>
            <a:r>
              <a:rPr lang="cs-CZ" dirty="0">
                <a:latin typeface="Arial Narrow" pitchFamily="34" charset="0"/>
              </a:rPr>
              <a:t>m</a:t>
            </a:r>
            <a:r>
              <a:rPr lang="cs-CZ" dirty="0" smtClean="0">
                <a:latin typeface="Arial Narrow" pitchFamily="34" charset="0"/>
              </a:rPr>
              <a:t>ístnost pro denní pobyt a odpočinek, šatnu</a:t>
            </a:r>
          </a:p>
          <a:p>
            <a:r>
              <a:rPr lang="cs-CZ" dirty="0">
                <a:latin typeface="Arial Narrow" pitchFamily="34" charset="0"/>
              </a:rPr>
              <a:t>h</a:t>
            </a:r>
            <a:r>
              <a:rPr lang="cs-CZ" dirty="0" smtClean="0">
                <a:latin typeface="Arial Narrow" pitchFamily="34" charset="0"/>
              </a:rPr>
              <a:t>ygienická zařízení</a:t>
            </a:r>
          </a:p>
          <a:p>
            <a:r>
              <a:rPr lang="cs-CZ" dirty="0">
                <a:latin typeface="Arial Narrow" pitchFamily="34" charset="0"/>
              </a:rPr>
              <a:t>ú</a:t>
            </a:r>
            <a:r>
              <a:rPr lang="cs-CZ" dirty="0" smtClean="0">
                <a:latin typeface="Arial Narrow" pitchFamily="34" charset="0"/>
              </a:rPr>
              <a:t>klid a nakládání s ložním prádlem</a:t>
            </a:r>
          </a:p>
          <a:p>
            <a:pPr marL="0" indent="0">
              <a:buNone/>
            </a:pPr>
            <a:r>
              <a:rPr lang="cs-CZ" dirty="0">
                <a:latin typeface="Arial Narrow" pitchFamily="34" charset="0"/>
              </a:rPr>
              <a:t>Pro dětské skupiny nad 12 dětí pak vyhláška o hygienických požadavcích na prostory a provoz zařízení a provozoven pro výchovu a vzdělávání dětí a mladistvých – </a:t>
            </a:r>
            <a:r>
              <a:rPr lang="cs-CZ" b="1" dirty="0">
                <a:latin typeface="Arial Narrow" pitchFamily="34" charset="0"/>
              </a:rPr>
              <a:t>410/2005 Sb.</a:t>
            </a:r>
            <a:endParaRPr lang="cs-CZ" dirty="0">
              <a:latin typeface="Arial Narrow" pitchFamily="34" charset="0"/>
            </a:endParaRPr>
          </a:p>
          <a:p>
            <a:pPr marL="0" indent="0">
              <a:buNone/>
            </a:pPr>
            <a:endParaRPr lang="cs-CZ" dirty="0">
              <a:latin typeface="Arial Narrow" pitchFamily="34" charset="0"/>
            </a:endParaRPr>
          </a:p>
          <a:p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0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Krajská kancelář olomouckého kraje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 Narrow" pitchFamily="34" charset="0"/>
              </a:rPr>
              <a:t>Adresa:</a:t>
            </a:r>
          </a:p>
          <a:p>
            <a:pPr marL="0" indent="0">
              <a:buNone/>
            </a:pPr>
            <a:r>
              <a:rPr lang="cs-CZ" sz="2800" dirty="0" smtClean="0">
                <a:latin typeface="Arial Narrow" pitchFamily="34" charset="0"/>
              </a:rPr>
              <a:t>Centrum Kociánka</a:t>
            </a:r>
          </a:p>
          <a:p>
            <a:pPr marL="0" indent="0">
              <a:buNone/>
            </a:pPr>
            <a:r>
              <a:rPr lang="cs-CZ" sz="2800" dirty="0">
                <a:latin typeface="Arial Narrow" pitchFamily="34" charset="0"/>
              </a:rPr>
              <a:t>Kociánka 93/2, 612 47 Brno</a:t>
            </a:r>
          </a:p>
          <a:p>
            <a:pPr marL="0" indent="0">
              <a:buNone/>
            </a:pPr>
            <a:endParaRPr lang="cs-CZ" sz="2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 Narrow" pitchFamily="34" charset="0"/>
              </a:rPr>
              <a:t>E-mail</a:t>
            </a:r>
            <a:r>
              <a:rPr lang="cs-CZ" sz="2800" dirty="0">
                <a:latin typeface="Arial Narrow" pitchFamily="34" charset="0"/>
              </a:rPr>
              <a:t>: </a:t>
            </a:r>
            <a:r>
              <a:rPr lang="cs-CZ" sz="2800" u="sng" dirty="0">
                <a:latin typeface="Arial Narrow" pitchFamily="34" charset="0"/>
                <a:hlinkClick r:id="rId2"/>
              </a:rPr>
              <a:t>lenka.pejchalova@mpsv.cz</a:t>
            </a:r>
            <a:r>
              <a:rPr lang="cs-CZ" sz="2800" dirty="0">
                <a:latin typeface="Arial Narrow" pitchFamily="34" charset="0"/>
              </a:rPr>
              <a:t> </a:t>
            </a:r>
          </a:p>
          <a:p>
            <a:pPr marL="0" indent="0">
              <a:buNone/>
            </a:pPr>
            <a:r>
              <a:rPr lang="cs-CZ" sz="2800" dirty="0">
                <a:latin typeface="Arial Narrow" pitchFamily="34" charset="0"/>
              </a:rPr>
              <a:t>Tel: +420 778 427 885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5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84784"/>
            <a:ext cx="8353425" cy="522922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cs-CZ" sz="3600" b="1" dirty="0" smtClean="0">
                <a:latin typeface="Arial Narrow" pitchFamily="34" charset="0"/>
              </a:rPr>
              <a:t>Děkuji </a:t>
            </a:r>
            <a:r>
              <a:rPr lang="cs-CZ" sz="3600" b="1" dirty="0" smtClean="0">
                <a:latin typeface="Arial Narrow" pitchFamily="34" charset="0"/>
              </a:rPr>
              <a:t>Vám za </a:t>
            </a:r>
            <a:r>
              <a:rPr lang="cs-CZ" sz="3600" b="1" dirty="0" smtClean="0">
                <a:latin typeface="Arial Narrow" pitchFamily="34" charset="0"/>
              </a:rPr>
              <a:t>pozornost!</a:t>
            </a:r>
            <a:endParaRPr lang="cs-CZ" sz="3600" b="1" dirty="0" smtClean="0">
              <a:latin typeface="Arial Narrow" pitchFamily="34" charset="0"/>
            </a:endParaRPr>
          </a:p>
          <a:p>
            <a:pPr marL="0" indent="0" algn="ctr">
              <a:buNone/>
              <a:defRPr/>
            </a:pPr>
            <a:endParaRPr lang="cs-CZ" sz="3600" b="1" dirty="0"/>
          </a:p>
          <a:p>
            <a:pPr marL="0" indent="0" algn="ctr">
              <a:buNone/>
              <a:defRPr/>
            </a:pPr>
            <a:endParaRPr lang="cs-CZ" sz="3600" b="1" dirty="0" smtClean="0"/>
          </a:p>
          <a:p>
            <a:pPr marL="0" indent="0" algn="ctr">
              <a:buNone/>
              <a:defRPr/>
            </a:pPr>
            <a:endParaRPr lang="cs-CZ" sz="3600" b="1" dirty="0"/>
          </a:p>
          <a:p>
            <a:pPr marL="0" indent="0" algn="ctr">
              <a:buNone/>
              <a:defRPr/>
            </a:pPr>
            <a:endParaRPr lang="cs-CZ" sz="3600" b="1" dirty="0" smtClean="0"/>
          </a:p>
          <a:p>
            <a:pPr marL="0" indent="0" algn="ctr">
              <a:buNone/>
              <a:defRPr/>
            </a:pPr>
            <a:endParaRPr lang="cs-CZ" sz="3600" b="1" dirty="0" smtClean="0"/>
          </a:p>
          <a:p>
            <a:pPr marL="0" indent="0" algn="ctr">
              <a:buNone/>
              <a:defRPr/>
            </a:pPr>
            <a:endParaRPr lang="cs-CZ" sz="3600" b="1" dirty="0" smtClean="0"/>
          </a:p>
          <a:p>
            <a:pPr marL="0" indent="0" algn="ctr">
              <a:buNone/>
              <a:defRPr/>
            </a:pPr>
            <a:r>
              <a:rPr lang="cs-CZ" sz="3600" b="1" dirty="0" smtClean="0">
                <a:latin typeface="Arial Narrow" pitchFamily="34" charset="0"/>
                <a:hlinkClick r:id="rId3"/>
              </a:rPr>
              <a:t>www.dsmpsv.cz</a:t>
            </a:r>
            <a:endParaRPr lang="cs-CZ" sz="3600" b="1" dirty="0" smtClean="0">
              <a:latin typeface="Arial Narrow" pitchFamily="34" charset="0"/>
            </a:endParaRPr>
          </a:p>
          <a:p>
            <a:pPr marL="0" indent="0" algn="ctr">
              <a:buNone/>
              <a:defRPr/>
            </a:pPr>
            <a:r>
              <a:rPr lang="cs-CZ" sz="3200" b="1" dirty="0" smtClean="0">
                <a:latin typeface="Arial Narrow" pitchFamily="34" charset="0"/>
              </a:rPr>
              <a:t>Kontakt</a:t>
            </a:r>
            <a:r>
              <a:rPr lang="cs-CZ" sz="3200" b="1" dirty="0">
                <a:latin typeface="Arial Narrow" pitchFamily="34" charset="0"/>
              </a:rPr>
              <a:t>: </a:t>
            </a:r>
            <a:r>
              <a:rPr lang="cs-CZ" sz="3200" b="1" dirty="0" smtClean="0">
                <a:latin typeface="Arial Narrow" pitchFamily="34" charset="0"/>
              </a:rPr>
              <a:t>lenka.pejchalova@mpsv.cz</a:t>
            </a:r>
            <a:endParaRPr lang="cs-CZ" sz="3200" b="1" dirty="0">
              <a:latin typeface="Arial Narrow" pitchFamily="34" charset="0"/>
            </a:endParaRPr>
          </a:p>
          <a:p>
            <a:pPr marL="0" indent="0" algn="ctr">
              <a:buFontTx/>
              <a:buNone/>
              <a:defRPr/>
            </a:pPr>
            <a:endParaRPr lang="cs-CZ" sz="3600" b="1" dirty="0" smtClean="0"/>
          </a:p>
          <a:p>
            <a:pPr marL="0" indent="0" algn="ctr">
              <a:buFontTx/>
              <a:buNone/>
              <a:defRPr/>
            </a:pPr>
            <a:endParaRPr lang="cs-CZ" sz="36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28" y="1988840"/>
            <a:ext cx="40386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Projekt Podpora implementace dětských skupin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dirty="0" smtClean="0">
                <a:latin typeface="Arial Narrow" pitchFamily="34" charset="0"/>
              </a:rPr>
              <a:t>Realizace projektu</a:t>
            </a:r>
            <a:r>
              <a:rPr lang="cs-CZ" altLang="cs-CZ" dirty="0">
                <a:latin typeface="Arial Narrow" pitchFamily="34" charset="0"/>
              </a:rPr>
              <a:t>: </a:t>
            </a:r>
            <a:r>
              <a:rPr lang="cs-CZ" altLang="cs-CZ" dirty="0" smtClean="0">
                <a:latin typeface="Arial Narrow" pitchFamily="34" charset="0"/>
              </a:rPr>
              <a:t>1. 1</a:t>
            </a:r>
            <a:r>
              <a:rPr lang="cs-CZ" altLang="cs-CZ" dirty="0">
                <a:latin typeface="Arial Narrow" pitchFamily="34" charset="0"/>
              </a:rPr>
              <a:t>. </a:t>
            </a:r>
            <a:r>
              <a:rPr lang="cs-CZ" altLang="cs-CZ" dirty="0" smtClean="0">
                <a:latin typeface="Arial Narrow" pitchFamily="34" charset="0"/>
              </a:rPr>
              <a:t>2016 </a:t>
            </a:r>
            <a:r>
              <a:rPr lang="cs-CZ" dirty="0">
                <a:latin typeface="Arial Narrow" pitchFamily="34" charset="0"/>
              </a:rPr>
              <a:t>–</a:t>
            </a:r>
            <a:r>
              <a:rPr lang="cs-CZ" altLang="cs-CZ" dirty="0" smtClean="0">
                <a:latin typeface="Arial Narrow" pitchFamily="34" charset="0"/>
              </a:rPr>
              <a:t> 31. 12</a:t>
            </a:r>
            <a:r>
              <a:rPr lang="cs-CZ" altLang="cs-CZ" dirty="0">
                <a:latin typeface="Arial Narrow" pitchFamily="34" charset="0"/>
              </a:rPr>
              <a:t>. </a:t>
            </a:r>
            <a:r>
              <a:rPr lang="cs-CZ" altLang="cs-CZ" dirty="0" smtClean="0">
                <a:latin typeface="Arial Narrow" pitchFamily="34" charset="0"/>
              </a:rPr>
              <a:t>2018</a:t>
            </a:r>
            <a:endParaRPr lang="cs-CZ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 Narrow" pitchFamily="34" charset="0"/>
              </a:rPr>
              <a:t>Cíle projektu:</a:t>
            </a:r>
            <a:endParaRPr lang="cs-CZ" dirty="0" smtClean="0">
              <a:latin typeface="Arial Narrow" pitchFamily="34" charset="0"/>
            </a:endParaRPr>
          </a:p>
          <a:p>
            <a:r>
              <a:rPr lang="cs-CZ" dirty="0" smtClean="0">
                <a:latin typeface="Arial Narrow" pitchFamily="34" charset="0"/>
              </a:rPr>
              <a:t>podpora </a:t>
            </a:r>
            <a:r>
              <a:rPr lang="cs-CZ" dirty="0">
                <a:latin typeface="Arial Narrow" pitchFamily="34" charset="0"/>
              </a:rPr>
              <a:t>vzniku a fungování dětských </a:t>
            </a:r>
            <a:r>
              <a:rPr lang="cs-CZ" dirty="0" smtClean="0">
                <a:latin typeface="Arial Narrow" pitchFamily="34" charset="0"/>
              </a:rPr>
              <a:t>skupin – komplexní poradenství a vzdělávání </a:t>
            </a:r>
          </a:p>
          <a:p>
            <a:r>
              <a:rPr lang="cs-CZ" dirty="0" smtClean="0">
                <a:latin typeface="Arial Narrow" pitchFamily="34" charset="0"/>
              </a:rPr>
              <a:t>zakotvení </a:t>
            </a:r>
            <a:r>
              <a:rPr lang="cs-CZ" dirty="0">
                <a:latin typeface="Arial Narrow" pitchFamily="34" charset="0"/>
              </a:rPr>
              <a:t>systému </a:t>
            </a:r>
            <a:r>
              <a:rPr lang="cs-CZ" dirty="0" smtClean="0">
                <a:latin typeface="Arial Narrow" pitchFamily="34" charset="0"/>
              </a:rPr>
              <a:t>dětských skupin </a:t>
            </a:r>
            <a:r>
              <a:rPr lang="cs-CZ" dirty="0">
                <a:latin typeface="Arial Narrow" pitchFamily="34" charset="0"/>
              </a:rPr>
              <a:t>a jejich kvality </a:t>
            </a:r>
            <a:r>
              <a:rPr lang="cs-CZ" dirty="0" smtClean="0">
                <a:latin typeface="Arial Narrow" pitchFamily="34" charset="0"/>
              </a:rPr>
              <a:t>– standardy, značka a audity kvality</a:t>
            </a:r>
          </a:p>
          <a:p>
            <a:r>
              <a:rPr lang="cs-CZ" dirty="0" smtClean="0">
                <a:latin typeface="Arial Narrow" pitchFamily="34" charset="0"/>
              </a:rPr>
              <a:t>zvýšení dostupnosti informací o dětských skupinách – webové stránky, kampaň</a:t>
            </a:r>
          </a:p>
          <a:p>
            <a:r>
              <a:rPr lang="cs-CZ" dirty="0">
                <a:latin typeface="Arial Narrow" pitchFamily="34" charset="0"/>
              </a:rPr>
              <a:t>z</a:t>
            </a:r>
            <a:r>
              <a:rPr lang="cs-CZ" dirty="0" smtClean="0">
                <a:latin typeface="Arial Narrow" pitchFamily="34" charset="0"/>
              </a:rPr>
              <a:t>výšení důvěry uživatelů k dětským skupinám</a:t>
            </a:r>
          </a:p>
          <a:p>
            <a:r>
              <a:rPr lang="cs-CZ" dirty="0">
                <a:latin typeface="Arial Narrow" pitchFamily="34" charset="0"/>
              </a:rPr>
              <a:t>p</a:t>
            </a:r>
            <a:r>
              <a:rPr lang="cs-CZ" dirty="0" smtClean="0">
                <a:latin typeface="Arial Narrow" pitchFamily="34" charset="0"/>
              </a:rPr>
              <a:t>omoc rodičům orientovat se ve službách péče o předškolní děti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Krajští metodici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Narrow" pitchFamily="34" charset="0"/>
              </a:rPr>
              <a:t>Projekt má celorepublikovou působnost, krajští metodici působí v sedmi městech. Krajští metodici</a:t>
            </a:r>
            <a:r>
              <a:rPr lang="cs-CZ" dirty="0">
                <a:latin typeface="Arial Narrow" pitchFamily="34" charset="0"/>
              </a:rPr>
              <a:t>:</a:t>
            </a:r>
            <a:endParaRPr lang="cs-CZ" dirty="0" smtClean="0">
              <a:latin typeface="Arial Narrow" pitchFamily="34" charset="0"/>
            </a:endParaRPr>
          </a:p>
          <a:p>
            <a:r>
              <a:rPr lang="cs-CZ" dirty="0">
                <a:latin typeface="Arial Narrow" pitchFamily="34" charset="0"/>
              </a:rPr>
              <a:t>h</a:t>
            </a:r>
            <a:r>
              <a:rPr lang="cs-CZ" dirty="0" smtClean="0">
                <a:latin typeface="Arial Narrow" pitchFamily="34" charset="0"/>
              </a:rPr>
              <a:t>lavní kontaktní osoby projektu</a:t>
            </a:r>
          </a:p>
          <a:p>
            <a:r>
              <a:rPr lang="cs-CZ" dirty="0" smtClean="0">
                <a:latin typeface="Arial Narrow" pitchFamily="34" charset="0"/>
              </a:rPr>
              <a:t>praktická realizace projektu</a:t>
            </a:r>
          </a:p>
          <a:p>
            <a:r>
              <a:rPr lang="cs-CZ" dirty="0">
                <a:latin typeface="Arial Narrow" pitchFamily="34" charset="0"/>
              </a:rPr>
              <a:t>n</a:t>
            </a:r>
            <a:r>
              <a:rPr lang="cs-CZ" dirty="0" smtClean="0">
                <a:latin typeface="Arial Narrow" pitchFamily="34" charset="0"/>
              </a:rPr>
              <a:t>avázání osobních kontaktů, znalost regionu.</a:t>
            </a:r>
          </a:p>
          <a:p>
            <a:pPr marL="0" indent="0">
              <a:buNone/>
            </a:pPr>
            <a:endParaRPr lang="cs-CZ" b="1" u="sng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 Narrow" pitchFamily="34" charset="0"/>
              </a:rPr>
              <a:t>Aktuálně </a:t>
            </a:r>
            <a:r>
              <a:rPr lang="cs-CZ" b="1" dirty="0" smtClean="0">
                <a:latin typeface="Arial Narrow" pitchFamily="34" charset="0"/>
              </a:rPr>
              <a:t>je v České republice 3 </a:t>
            </a:r>
            <a:r>
              <a:rPr lang="cs-CZ" b="1" dirty="0" smtClean="0">
                <a:latin typeface="Arial Narrow" pitchFamily="34" charset="0"/>
              </a:rPr>
              <a:t>131 míst v 237 dětských </a:t>
            </a:r>
            <a:r>
              <a:rPr lang="cs-CZ" b="1" dirty="0" smtClean="0">
                <a:latin typeface="Arial Narrow" pitchFamily="34" charset="0"/>
              </a:rPr>
              <a:t>skupinách, </a:t>
            </a:r>
          </a:p>
          <a:p>
            <a:pPr marL="0" indent="0">
              <a:buNone/>
            </a:pPr>
            <a:r>
              <a:rPr lang="cs-CZ" b="1" dirty="0" smtClean="0">
                <a:latin typeface="Arial Narrow" pitchFamily="34" charset="0"/>
              </a:rPr>
              <a:t>v </a:t>
            </a:r>
            <a:r>
              <a:rPr lang="cs-CZ" b="1" dirty="0" smtClean="0">
                <a:latin typeface="Arial Narrow" pitchFamily="34" charset="0"/>
              </a:rPr>
              <a:t>Olomouckém kraji 9 dětských skupin se 114 místy.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4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Dětská skupina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 Narrow" pitchFamily="34" charset="0"/>
              </a:rPr>
              <a:t>nový typ služby péče o dítě předškolního věku </a:t>
            </a:r>
          </a:p>
          <a:p>
            <a:pPr marL="0" indent="0">
              <a:buNone/>
            </a:pPr>
            <a:r>
              <a:rPr lang="cs-CZ" dirty="0">
                <a:latin typeface="Arial Narrow" pitchFamily="34" charset="0"/>
              </a:rPr>
              <a:t>(od 1 roku do zahájení povinné školní docházky)</a:t>
            </a:r>
          </a:p>
          <a:p>
            <a:r>
              <a:rPr lang="cs-CZ" dirty="0">
                <a:latin typeface="Arial Narrow" pitchFamily="34" charset="0"/>
              </a:rPr>
              <a:t>mimo domov, v kolektivu dětí</a:t>
            </a:r>
          </a:p>
          <a:p>
            <a:r>
              <a:rPr lang="cs-CZ" dirty="0">
                <a:latin typeface="Arial Narrow" pitchFamily="34" charset="0"/>
              </a:rPr>
              <a:t>zajištění potřeb dětí, výchova, rozvoj schopností, kulturních a hygienických návyků </a:t>
            </a:r>
          </a:p>
          <a:p>
            <a:r>
              <a:rPr lang="cs-CZ" dirty="0">
                <a:latin typeface="Arial Narrow" pitchFamily="34" charset="0"/>
              </a:rPr>
              <a:t>maximálně 24 dětí (možnost sdílení míst)</a:t>
            </a:r>
          </a:p>
          <a:p>
            <a:r>
              <a:rPr lang="cs-CZ" dirty="0">
                <a:latin typeface="Arial Narrow" pitchFamily="34" charset="0"/>
              </a:rPr>
              <a:t>na neziskové bázi – finančně dostupná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5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Výhody pro zřizovatele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jasná legislativa a pravidla</a:t>
            </a:r>
          </a:p>
          <a:p>
            <a:r>
              <a:rPr lang="cs-CZ" dirty="0" smtClean="0">
                <a:latin typeface="Arial Narrow" pitchFamily="34" charset="0"/>
              </a:rPr>
              <a:t>umožňuje vytváření </a:t>
            </a:r>
            <a:r>
              <a:rPr lang="cs-CZ" dirty="0">
                <a:latin typeface="Arial Narrow" pitchFamily="34" charset="0"/>
              </a:rPr>
              <a:t>nových pracovních </a:t>
            </a:r>
            <a:r>
              <a:rPr lang="cs-CZ" dirty="0" smtClean="0">
                <a:latin typeface="Arial Narrow" pitchFamily="34" charset="0"/>
              </a:rPr>
              <a:t>míst, dřívější návrat </a:t>
            </a:r>
            <a:r>
              <a:rPr lang="cs-CZ" dirty="0">
                <a:latin typeface="Arial Narrow" pitchFamily="34" charset="0"/>
              </a:rPr>
              <a:t>z RD</a:t>
            </a:r>
          </a:p>
          <a:p>
            <a:r>
              <a:rPr lang="cs-CZ" dirty="0">
                <a:latin typeface="Arial Narrow" pitchFamily="34" charset="0"/>
              </a:rPr>
              <a:t>široké </a:t>
            </a:r>
            <a:r>
              <a:rPr lang="cs-CZ" dirty="0" smtClean="0">
                <a:latin typeface="Arial Narrow" pitchFamily="34" charset="0"/>
              </a:rPr>
              <a:t>spektrum zřizovatelů</a:t>
            </a:r>
            <a:endParaRPr lang="cs-CZ" dirty="0">
              <a:latin typeface="Arial Narrow" pitchFamily="34" charset="0"/>
            </a:endParaRPr>
          </a:p>
          <a:p>
            <a:r>
              <a:rPr lang="cs-CZ" dirty="0" smtClean="0">
                <a:latin typeface="Arial Narrow" pitchFamily="34" charset="0"/>
              </a:rPr>
              <a:t>vhodné i pro mladší </a:t>
            </a:r>
            <a:r>
              <a:rPr lang="cs-CZ" dirty="0">
                <a:latin typeface="Arial Narrow" pitchFamily="34" charset="0"/>
              </a:rPr>
              <a:t>děti či menší počet dětí </a:t>
            </a:r>
          </a:p>
          <a:p>
            <a:r>
              <a:rPr lang="cs-CZ" dirty="0">
                <a:latin typeface="Arial Narrow" pitchFamily="34" charset="0"/>
              </a:rPr>
              <a:t>podpora </a:t>
            </a:r>
            <a:r>
              <a:rPr lang="cs-CZ" dirty="0" smtClean="0">
                <a:latin typeface="Arial Narrow" pitchFamily="34" charset="0"/>
              </a:rPr>
              <a:t>ze systémového </a:t>
            </a:r>
            <a:r>
              <a:rPr lang="cs-CZ" dirty="0">
                <a:latin typeface="Arial Narrow" pitchFamily="34" charset="0"/>
              </a:rPr>
              <a:t>projektu </a:t>
            </a:r>
            <a:r>
              <a:rPr lang="cs-CZ" dirty="0" smtClean="0">
                <a:latin typeface="Arial Narrow" pitchFamily="34" charset="0"/>
              </a:rPr>
              <a:t>MPSV Podpora </a:t>
            </a:r>
            <a:r>
              <a:rPr lang="cs-CZ" dirty="0">
                <a:latin typeface="Arial Narrow" pitchFamily="34" charset="0"/>
              </a:rPr>
              <a:t>implementace dětských skupin</a:t>
            </a:r>
          </a:p>
          <a:p>
            <a:r>
              <a:rPr lang="cs-CZ" dirty="0" smtClean="0">
                <a:latin typeface="Arial Narrow" pitchFamily="34" charset="0"/>
              </a:rPr>
              <a:t>evidence </a:t>
            </a:r>
            <a:r>
              <a:rPr lang="cs-CZ" dirty="0">
                <a:latin typeface="Arial Narrow" pitchFamily="34" charset="0"/>
              </a:rPr>
              <a:t>MPSV – záruky kvality</a:t>
            </a:r>
          </a:p>
          <a:p>
            <a:r>
              <a:rPr lang="cs-CZ" dirty="0">
                <a:latin typeface="Arial Narrow" pitchFamily="34" charset="0"/>
              </a:rPr>
              <a:t>náklady na provoz lze odečíst z </a:t>
            </a:r>
            <a:r>
              <a:rPr lang="cs-CZ" dirty="0" smtClean="0">
                <a:latin typeface="Arial Narrow" pitchFamily="34" charset="0"/>
              </a:rPr>
              <a:t>daní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11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Výhody pro rodiče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příležitost k lepšímu slaďování rodinného a pracovního života, rychlejší návrat z RD, udržení kontaktu se zaměstnáním</a:t>
            </a:r>
          </a:p>
          <a:p>
            <a:r>
              <a:rPr lang="cs-CZ" dirty="0" smtClean="0">
                <a:latin typeface="Arial Narrow" pitchFamily="34" charset="0"/>
              </a:rPr>
              <a:t>menší </a:t>
            </a:r>
            <a:r>
              <a:rPr lang="cs-CZ" dirty="0">
                <a:latin typeface="Arial Narrow" pitchFamily="34" charset="0"/>
              </a:rPr>
              <a:t>skupinky dětí umožňující individuální péči</a:t>
            </a:r>
          </a:p>
          <a:p>
            <a:r>
              <a:rPr lang="cs-CZ" dirty="0" smtClean="0">
                <a:latin typeface="Arial Narrow" pitchFamily="34" charset="0"/>
              </a:rPr>
              <a:t>evidence </a:t>
            </a:r>
            <a:r>
              <a:rPr lang="cs-CZ" dirty="0">
                <a:latin typeface="Arial Narrow" pitchFamily="34" charset="0"/>
              </a:rPr>
              <a:t>MPSV – záruky </a:t>
            </a:r>
            <a:r>
              <a:rPr lang="cs-CZ" dirty="0" smtClean="0">
                <a:latin typeface="Arial Narrow" pitchFamily="34" charset="0"/>
              </a:rPr>
              <a:t>kvality</a:t>
            </a:r>
          </a:p>
          <a:p>
            <a:r>
              <a:rPr lang="cs-CZ" dirty="0" smtClean="0">
                <a:latin typeface="Arial Narrow" pitchFamily="34" charset="0"/>
              </a:rPr>
              <a:t>plán </a:t>
            </a:r>
            <a:r>
              <a:rPr lang="cs-CZ" dirty="0">
                <a:latin typeface="Arial Narrow" pitchFamily="34" charset="0"/>
              </a:rPr>
              <a:t>výchovy a </a:t>
            </a:r>
            <a:r>
              <a:rPr lang="cs-CZ" dirty="0" smtClean="0">
                <a:latin typeface="Arial Narrow" pitchFamily="34" charset="0"/>
              </a:rPr>
              <a:t>péče dle potřeb dětí</a:t>
            </a:r>
            <a:endParaRPr lang="cs-CZ" dirty="0">
              <a:latin typeface="Arial Narrow" pitchFamily="34" charset="0"/>
            </a:endParaRPr>
          </a:p>
          <a:p>
            <a:r>
              <a:rPr lang="cs-CZ" dirty="0">
                <a:latin typeface="Arial Narrow" pitchFamily="34" charset="0"/>
              </a:rPr>
              <a:t>flexibilita</a:t>
            </a:r>
          </a:p>
          <a:p>
            <a:r>
              <a:rPr lang="cs-CZ" dirty="0" smtClean="0">
                <a:latin typeface="Arial Narrow" pitchFamily="34" charset="0"/>
              </a:rPr>
              <a:t>finančně dostupné, neziskové</a:t>
            </a:r>
            <a:endParaRPr lang="cs-CZ" dirty="0">
              <a:latin typeface="Arial Narrow" pitchFamily="34" charset="0"/>
            </a:endParaRPr>
          </a:p>
          <a:p>
            <a:r>
              <a:rPr lang="cs-CZ" dirty="0">
                <a:latin typeface="Arial Narrow" pitchFamily="34" charset="0"/>
              </a:rPr>
              <a:t>za každé dítě sleva na dani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70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Kdo může být poskytovatelem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 Narrow" pitchFamily="34" charset="0"/>
              </a:rPr>
              <a:t>fyzická nebo právnická osoba, pokud je zaměstnavatelem rodiče</a:t>
            </a:r>
          </a:p>
          <a:p>
            <a:r>
              <a:rPr lang="cs-CZ" dirty="0">
                <a:latin typeface="Arial Narrow" pitchFamily="34" charset="0"/>
              </a:rPr>
              <a:t>územní samosprávný celek nebo jím založená právnická osoba</a:t>
            </a:r>
          </a:p>
          <a:p>
            <a:r>
              <a:rPr lang="cs-CZ" dirty="0">
                <a:latin typeface="Arial Narrow" pitchFamily="34" charset="0"/>
              </a:rPr>
              <a:t>vysoká škola</a:t>
            </a:r>
          </a:p>
          <a:p>
            <a:r>
              <a:rPr lang="cs-CZ" dirty="0">
                <a:latin typeface="Arial Narrow" pitchFamily="34" charset="0"/>
              </a:rPr>
              <a:t>církev</a:t>
            </a:r>
          </a:p>
          <a:p>
            <a:r>
              <a:rPr lang="cs-CZ" dirty="0">
                <a:latin typeface="Arial Narrow" pitchFamily="34" charset="0"/>
              </a:rPr>
              <a:t>nestátní neziskové organizace (ústav, obecně prospěšná společnost, nadace nebo nadační fond, spolek)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99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Otázky před zřízením dětské skupiny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 Narrow" pitchFamily="34" charset="0"/>
              </a:rPr>
              <a:t>Je dostatečná </a:t>
            </a:r>
            <a:r>
              <a:rPr lang="cs-CZ" dirty="0" smtClean="0">
                <a:latin typeface="Arial Narrow" pitchFamily="34" charset="0"/>
              </a:rPr>
              <a:t>poptávka po službě v daném místě? </a:t>
            </a:r>
            <a:endParaRPr lang="cs-CZ" dirty="0">
              <a:latin typeface="Arial Narrow" pitchFamily="34" charset="0"/>
            </a:endParaRPr>
          </a:p>
          <a:p>
            <a:r>
              <a:rPr lang="cs-CZ" dirty="0">
                <a:latin typeface="Arial Narrow" pitchFamily="34" charset="0"/>
              </a:rPr>
              <a:t>Mám k dispozici vhodné prostory?</a:t>
            </a:r>
          </a:p>
          <a:p>
            <a:r>
              <a:rPr lang="cs-CZ" dirty="0">
                <a:latin typeface="Arial Narrow" pitchFamily="34" charset="0"/>
              </a:rPr>
              <a:t>Můžu nabídnout službu za přijatelnou cenu?</a:t>
            </a:r>
          </a:p>
          <a:p>
            <a:r>
              <a:rPr lang="cs-CZ" dirty="0">
                <a:latin typeface="Arial Narrow" pitchFamily="34" charset="0"/>
              </a:rPr>
              <a:t>Jaké věkové rozpětí </a:t>
            </a:r>
            <a:r>
              <a:rPr lang="cs-CZ" dirty="0" smtClean="0">
                <a:latin typeface="Arial Narrow" pitchFamily="34" charset="0"/>
              </a:rPr>
              <a:t>dětí si </a:t>
            </a:r>
            <a:r>
              <a:rPr lang="cs-CZ" dirty="0">
                <a:latin typeface="Arial Narrow" pitchFamily="34" charset="0"/>
              </a:rPr>
              <a:t>mohu dovolit?</a:t>
            </a:r>
          </a:p>
          <a:p>
            <a:r>
              <a:rPr lang="cs-CZ" dirty="0" smtClean="0">
                <a:latin typeface="Arial Narrow" pitchFamily="34" charset="0"/>
              </a:rPr>
              <a:t>Jak přesně budu postupovat při zřizování (časový plán)?</a:t>
            </a:r>
          </a:p>
          <a:p>
            <a:r>
              <a:rPr lang="cs-CZ" dirty="0" smtClean="0">
                <a:latin typeface="Arial Narrow" pitchFamily="34" charset="0"/>
              </a:rPr>
              <a:t>Vím, kde najdu kvalitní zaměstnance – pečující osoby?</a:t>
            </a:r>
            <a:endParaRPr lang="cs-CZ" dirty="0">
              <a:latin typeface="Arial Narrow" pitchFamily="34" charset="0"/>
            </a:endParaRPr>
          </a:p>
          <a:p>
            <a:pPr marL="0" indent="0">
              <a:buNone/>
            </a:pPr>
            <a:endParaRPr lang="cs-CZ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3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poskytování péče v dětské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Arial Narrow" pitchFamily="34" charset="0"/>
              </a:rPr>
              <a:t>zákon </a:t>
            </a:r>
            <a:r>
              <a:rPr lang="cs-CZ" b="1" dirty="0">
                <a:latin typeface="Arial Narrow" pitchFamily="34" charset="0"/>
              </a:rPr>
              <a:t>247/2014 Sb.</a:t>
            </a:r>
          </a:p>
          <a:p>
            <a:pPr marL="0" indent="0">
              <a:buNone/>
            </a:pPr>
            <a:r>
              <a:rPr lang="cs-CZ" dirty="0">
                <a:latin typeface="Arial Narrow" pitchFamily="34" charset="0"/>
              </a:rPr>
              <a:t>Upravuje podmínky, za nichž je poskytována služba péče o dítě v DS, a podmínky pro získání oprávnění k poskytování služby.</a:t>
            </a:r>
          </a:p>
          <a:p>
            <a:r>
              <a:rPr lang="cs-CZ" dirty="0" smtClean="0">
                <a:latin typeface="Arial Narrow" pitchFamily="34" charset="0"/>
              </a:rPr>
              <a:t>poskytování </a:t>
            </a:r>
            <a:r>
              <a:rPr lang="cs-CZ" dirty="0">
                <a:latin typeface="Arial Narrow" pitchFamily="34" charset="0"/>
              </a:rPr>
              <a:t>služby: poskytovatel, pečující osoba, povinnost vést evidenci dětí, mít vnitřní pravidla a plán výchovy a péče, stravování, smlouva o poskytování péče</a:t>
            </a:r>
          </a:p>
          <a:p>
            <a:r>
              <a:rPr lang="cs-CZ" dirty="0">
                <a:latin typeface="Arial Narrow" pitchFamily="34" charset="0"/>
              </a:rPr>
              <a:t>technické požadavky na stavby a hygienické požadavky na prostory a provoz</a:t>
            </a:r>
          </a:p>
          <a:p>
            <a:r>
              <a:rPr lang="cs-CZ" dirty="0">
                <a:latin typeface="Arial Narrow" pitchFamily="34" charset="0"/>
              </a:rPr>
              <a:t>vznik, změnu a zánik oprávnění a evidence poskytovatelů</a:t>
            </a:r>
          </a:p>
          <a:p>
            <a:r>
              <a:rPr lang="cs-CZ" dirty="0">
                <a:latin typeface="Arial Narrow" pitchFamily="34" charset="0"/>
              </a:rPr>
              <a:t>kontrola</a:t>
            </a:r>
          </a:p>
          <a:p>
            <a:r>
              <a:rPr lang="cs-CZ" dirty="0">
                <a:latin typeface="Arial Narrow" pitchFamily="34" charset="0"/>
              </a:rPr>
              <a:t>správní delikty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7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1989</TotalTime>
  <Words>644</Words>
  <Application>Microsoft Office PowerPoint</Application>
  <PresentationFormat>Předvádění na obrazovce (4:3)</PresentationFormat>
  <Paragraphs>116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</vt:lpstr>
      <vt:lpstr>DĚTskÉ SKUPINy   </vt:lpstr>
      <vt:lpstr>Projekt Podpora implementace dětských skupin</vt:lpstr>
      <vt:lpstr>Krajští metodici</vt:lpstr>
      <vt:lpstr>Dětská skupina</vt:lpstr>
      <vt:lpstr>Výhody pro zřizovatele</vt:lpstr>
      <vt:lpstr>Výhody pro rodiče</vt:lpstr>
      <vt:lpstr>Kdo může být poskytovatelem</vt:lpstr>
      <vt:lpstr>Otázky před zřízením dětské skupiny</vt:lpstr>
      <vt:lpstr>Zákon o poskytování péče v dětské skupině</vt:lpstr>
      <vt:lpstr>Oprávnění a evidence poskytovatelů</vt:lpstr>
      <vt:lpstr>Hygienické požadavky</vt:lpstr>
      <vt:lpstr>Krajská kancelář olomouckého kraje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Kumová Petra Mgr. (MPSV)</dc:creator>
  <cp:lastModifiedBy>Bc.Lenka Pejchalová</cp:lastModifiedBy>
  <cp:revision>96</cp:revision>
  <cp:lastPrinted>2016-06-22T08:46:08Z</cp:lastPrinted>
  <dcterms:created xsi:type="dcterms:W3CDTF">2015-02-20T08:23:15Z</dcterms:created>
  <dcterms:modified xsi:type="dcterms:W3CDTF">2016-10-18T12:37:00Z</dcterms:modified>
</cp:coreProperties>
</file>