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1" r:id="rId2"/>
    <p:sldMasterId id="2147483708" r:id="rId3"/>
  </p:sldMasterIdLst>
  <p:notesMasterIdLst>
    <p:notesMasterId r:id="rId29"/>
  </p:notesMasterIdLst>
  <p:handoutMasterIdLst>
    <p:handoutMasterId r:id="rId30"/>
  </p:handoutMasterIdLst>
  <p:sldIdLst>
    <p:sldId id="274" r:id="rId4"/>
    <p:sldId id="271" r:id="rId5"/>
    <p:sldId id="256" r:id="rId6"/>
    <p:sldId id="260" r:id="rId7"/>
    <p:sldId id="261" r:id="rId8"/>
    <p:sldId id="273" r:id="rId9"/>
    <p:sldId id="264" r:id="rId10"/>
    <p:sldId id="265" r:id="rId11"/>
    <p:sldId id="272" r:id="rId12"/>
    <p:sldId id="270" r:id="rId13"/>
    <p:sldId id="257" r:id="rId14"/>
    <p:sldId id="258" r:id="rId15"/>
    <p:sldId id="263" r:id="rId16"/>
    <p:sldId id="259" r:id="rId17"/>
    <p:sldId id="262" r:id="rId18"/>
    <p:sldId id="266" r:id="rId19"/>
    <p:sldId id="267" r:id="rId20"/>
    <p:sldId id="268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3C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61FC-EEF7-46CD-B2ED-9BF86298898D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7169-6513-4756-BE08-550EC7384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3602A-2C4D-443C-99B3-31BBA876360C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DB69-FEEF-4B0B-A768-60869B9BAA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DB69-FEEF-4B0B-A768-60869B9BAA7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35696" y="1988840"/>
            <a:ext cx="5486400" cy="4114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611560" y="1052736"/>
          <a:ext cx="8007609" cy="5680398"/>
        </p:xfrm>
        <a:graphic>
          <a:graphicData uri="http://schemas.openxmlformats.org/presentationml/2006/ole">
            <p:oleObj spid="_x0000_s1044" name="Document" r:id="rId3" imgW="10659623" imgH="7561644" progId="Word.Document.12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A948-9C2C-45CD-B54B-CDF97D1C0912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A80E-72CB-4C9B-8434-1C9FC5CA6C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31A7-D769-4441-B67E-4D15AD1A8C1A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B1CB-489E-48DC-8B81-50DFDE81A0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960B-D85B-4414-BDA8-A950A658D4D1}" type="datetimeFigureOut">
              <a:rPr lang="cs-CZ" smtClean="0"/>
              <a:pPr/>
              <a:t>18.2.2012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EADC-0AF9-428D-8CFB-89C9BA2D0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2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356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97921"/>
            <a:ext cx="5210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1115616" y="576808"/>
          <a:ext cx="6916738" cy="4724400"/>
        </p:xfrm>
        <a:graphic>
          <a:graphicData uri="http://schemas.openxmlformats.org/presentationml/2006/ole">
            <p:oleObj spid="_x0000_s53253" name="Document" r:id="rId4" imgW="6916568" imgH="4723796" progId="Word.Document.12">
              <p:embed/>
            </p:oleObj>
          </a:graphicData>
        </a:graphic>
      </p:graphicFrame>
      <p:pic>
        <p:nvPicPr>
          <p:cNvPr id="53254" name="Picture 6" descr="logo-olomo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1181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Zakladni_barevno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65500"/>
            <a:ext cx="1028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41490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Olomouc, únor 2012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Barva písma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89539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956376" y="2852936"/>
            <a:ext cx="432048" cy="3168352"/>
          </a:xfrm>
          <a:prstGeom prst="rect">
            <a:avLst/>
          </a:prstGeom>
          <a:solidFill>
            <a:srgbClr val="7FA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Práce s textem</a:t>
            </a:r>
            <a:br>
              <a:rPr lang="cs-CZ" b="1" u="sng" dirty="0" smtClean="0">
                <a:solidFill>
                  <a:srgbClr val="FF0000"/>
                </a:solidFill>
              </a:rPr>
            </a:br>
            <a:r>
              <a:rPr lang="cs-CZ" b="1" u="sng" dirty="0" smtClean="0">
                <a:solidFill>
                  <a:srgbClr val="FF0000"/>
                </a:solidFill>
              </a:rPr>
              <a:t>Píšeme první text</a:t>
            </a:r>
            <a:endParaRPr lang="cs-CZ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ChangeAspect="1"/>
          </p:cNvGraphicFramePr>
          <p:nvPr>
            <p:ph idx="1"/>
          </p:nvPr>
        </p:nvGraphicFramePr>
        <p:xfrm>
          <a:off x="107504" y="1628800"/>
          <a:ext cx="9010604" cy="5328592"/>
        </p:xfrm>
        <a:graphic>
          <a:graphicData uri="http://schemas.openxmlformats.org/presentationml/2006/ole">
            <p:oleObj spid="_x0000_s3077" name="Document" r:id="rId3" imgW="10668263" imgH="630839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Jak text upravujeme</a:t>
            </a:r>
            <a:endParaRPr lang="cs-CZ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ChangeAspect="1"/>
          </p:cNvGraphicFramePr>
          <p:nvPr>
            <p:ph idx="1"/>
          </p:nvPr>
        </p:nvGraphicFramePr>
        <p:xfrm>
          <a:off x="107504" y="1411560"/>
          <a:ext cx="8888877" cy="5257800"/>
        </p:xfrm>
        <a:graphic>
          <a:graphicData uri="http://schemas.openxmlformats.org/presentationml/2006/ole">
            <p:oleObj spid="_x0000_s4098" name="Document" r:id="rId3" imgW="10687344" imgH="63206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Jak označíme text do bloku: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8965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sz="2800" dirty="0" smtClean="0"/>
              <a:t>označení :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b="1" u="sng" dirty="0" smtClean="0"/>
              <a:t>slova</a:t>
            </a:r>
            <a:r>
              <a:rPr lang="cs-CZ" sz="2800" dirty="0" smtClean="0"/>
              <a:t> = dvojí klepnutí myší na slovo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b="1" u="sng" dirty="0" smtClean="0"/>
              <a:t>celého odstavce </a:t>
            </a:r>
            <a:r>
              <a:rPr lang="cs-CZ" sz="2800" dirty="0" smtClean="0"/>
              <a:t>= trojité poklepání myší na odstavec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b="1" u="sng" dirty="0" smtClean="0"/>
              <a:t>celého řádku </a:t>
            </a:r>
            <a:r>
              <a:rPr lang="cs-CZ" sz="2800" dirty="0" smtClean="0"/>
              <a:t>= jedním klepnutím myší před řádkem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b="1" u="sng" dirty="0" smtClean="0"/>
              <a:t>libovolně dlouhého textu </a:t>
            </a:r>
            <a:r>
              <a:rPr lang="cs-CZ" sz="2800" dirty="0" smtClean="0"/>
              <a:t>= tažení myší od počátku  </a:t>
            </a:r>
          </a:p>
          <a:p>
            <a:pPr marL="514350" indent="-514350">
              <a:buNone/>
            </a:pPr>
            <a:r>
              <a:rPr lang="cs-CZ" sz="2800" dirty="0" smtClean="0"/>
              <a:t>                                                        textu až na konec</a:t>
            </a:r>
          </a:p>
          <a:p>
            <a:pPr marL="514350" indent="-514350">
              <a:buNone/>
            </a:pPr>
            <a:r>
              <a:rPr lang="cs-CZ" sz="2800" dirty="0" smtClean="0"/>
              <a:t>	</a:t>
            </a:r>
            <a:r>
              <a:rPr lang="cs-CZ" sz="2800" b="1" u="sng" dirty="0" smtClean="0"/>
              <a:t>celého textu </a:t>
            </a:r>
            <a:r>
              <a:rPr lang="cs-CZ" sz="2800" dirty="0" smtClean="0"/>
              <a:t>= přesunout kurzor do libovolného </a:t>
            </a:r>
          </a:p>
          <a:p>
            <a:pPr marL="514350" indent="-514350">
              <a:buNone/>
            </a:pPr>
            <a:r>
              <a:rPr lang="cs-CZ" sz="2800" dirty="0" smtClean="0"/>
              <a:t>                                 místa textu a použít klávesy Ctrl+A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5400" b="1" u="sng" dirty="0" smtClean="0">
                <a:solidFill>
                  <a:srgbClr val="0070C0"/>
                </a:solidFill>
              </a:rPr>
              <a:t>Úkol: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848872" cy="1752600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dirty="0" smtClean="0"/>
              <a:t> otevřete program Microsoft Word</a:t>
            </a:r>
          </a:p>
          <a:p>
            <a:pPr algn="l">
              <a:buFontTx/>
              <a:buChar char="-"/>
            </a:pPr>
            <a:r>
              <a:rPr lang="cs-CZ" dirty="0" smtClean="0"/>
              <a:t> opište text z prezentace</a:t>
            </a:r>
          </a:p>
          <a:p>
            <a:pPr algn="l">
              <a:buFontTx/>
              <a:buChar char="-"/>
            </a:pPr>
            <a:r>
              <a:rPr lang="cs-CZ" dirty="0" smtClean="0"/>
              <a:t> upravte text, tak jako v prezentaci</a:t>
            </a:r>
          </a:p>
          <a:p>
            <a:pPr algn="l">
              <a:buFontTx/>
              <a:buChar char="-"/>
            </a:pPr>
            <a:r>
              <a:rPr lang="cs-CZ" dirty="0" smtClean="0"/>
              <a:t> soubor uložte na síťový disk „T“, do své třídy,   </a:t>
            </a:r>
          </a:p>
          <a:p>
            <a:pPr algn="l"/>
            <a:r>
              <a:rPr lang="cs-CZ" dirty="0" smtClean="0"/>
              <a:t>  do složky </a:t>
            </a:r>
            <a:r>
              <a:rPr lang="cs-CZ" i="1" dirty="0" smtClean="0"/>
              <a:t>první úprava textu</a:t>
            </a:r>
            <a:r>
              <a:rPr lang="cs-CZ" dirty="0" smtClean="0"/>
              <a:t>, pod svým     </a:t>
            </a:r>
          </a:p>
          <a:p>
            <a:pPr algn="l"/>
            <a:r>
              <a:rPr lang="cs-CZ" dirty="0" smtClean="0"/>
              <a:t>  příjmením</a:t>
            </a:r>
            <a:endParaRPr lang="cs-CZ" dirty="0"/>
          </a:p>
        </p:txBody>
      </p:sp>
      <p:pic>
        <p:nvPicPr>
          <p:cNvPr id="31746" name="Picture 2" descr="C:\Users\učitel\AppData\Local\Microsoft\Windows\Temporary Internet Files\Content.IE5\PBLRE14Z\MC9003041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1837197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224136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rgbClr val="0070C0"/>
                </a:solidFill>
              </a:rPr>
              <a:t>A teď sami:</a:t>
            </a:r>
            <a:endParaRPr lang="cs-CZ" sz="5400" b="1" u="sng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cs-CZ" dirty="0" smtClean="0"/>
              <a:t> napiš 5 vět o naší škole, font </a:t>
            </a:r>
            <a:r>
              <a:rPr lang="cs-CZ" dirty="0" err="1" smtClean="0"/>
              <a:t>Arial</a:t>
            </a:r>
            <a:r>
              <a:rPr lang="cs-CZ" dirty="0" smtClean="0"/>
              <a:t>, velikost písma 12</a:t>
            </a:r>
          </a:p>
          <a:p>
            <a:pPr algn="l">
              <a:buFontTx/>
              <a:buChar char="-"/>
            </a:pPr>
            <a:r>
              <a:rPr lang="cs-CZ" dirty="0" smtClean="0"/>
              <a:t> dokumentu dej nadpis „Co si myslím o naší škole“</a:t>
            </a:r>
          </a:p>
          <a:p>
            <a:pPr algn="l">
              <a:buFontTx/>
              <a:buChar char="-"/>
            </a:pPr>
            <a:r>
              <a:rPr lang="cs-CZ" dirty="0" smtClean="0"/>
              <a:t> nadpis bude kurzívou, font </a:t>
            </a:r>
            <a:r>
              <a:rPr lang="cs-CZ" dirty="0" err="1" smtClean="0"/>
              <a:t>Calibri</a:t>
            </a:r>
            <a:r>
              <a:rPr lang="cs-CZ" dirty="0" smtClean="0"/>
              <a:t>, velikost písma 16</a:t>
            </a:r>
          </a:p>
          <a:p>
            <a:pPr algn="l">
              <a:buFontTx/>
              <a:buChar char="-"/>
            </a:pPr>
            <a:r>
              <a:rPr lang="cs-CZ" dirty="0" smtClean="0"/>
              <a:t> každá věta bude jedním odstavcem</a:t>
            </a:r>
          </a:p>
          <a:p>
            <a:pPr algn="l">
              <a:buFontTx/>
              <a:buChar char="-"/>
            </a:pPr>
            <a:r>
              <a:rPr lang="cs-CZ" dirty="0" smtClean="0"/>
              <a:t> první věta bude zelená</a:t>
            </a:r>
          </a:p>
          <a:p>
            <a:pPr algn="l">
              <a:buFontTx/>
              <a:buChar char="-"/>
            </a:pPr>
            <a:r>
              <a:rPr lang="cs-CZ" dirty="0" smtClean="0"/>
              <a:t> ve druhé větě bude první slovo červené</a:t>
            </a:r>
          </a:p>
          <a:p>
            <a:pPr algn="l">
              <a:buFontTx/>
              <a:buChar char="-"/>
            </a:pPr>
            <a:r>
              <a:rPr lang="cs-CZ" dirty="0" smtClean="0"/>
              <a:t> poslední slovo bude podtržené</a:t>
            </a:r>
          </a:p>
          <a:p>
            <a:pPr algn="l">
              <a:buFontTx/>
              <a:buChar char="-"/>
            </a:pPr>
            <a:r>
              <a:rPr lang="cs-CZ" dirty="0" smtClean="0"/>
              <a:t> soubor ulož na síťový disk „T“, do své třídy,   </a:t>
            </a:r>
          </a:p>
          <a:p>
            <a:pPr algn="l"/>
            <a:r>
              <a:rPr lang="cs-CZ" dirty="0" smtClean="0"/>
              <a:t>  do složky </a:t>
            </a:r>
            <a:r>
              <a:rPr lang="cs-CZ" i="1" dirty="0" smtClean="0"/>
              <a:t>můj text</a:t>
            </a:r>
            <a:r>
              <a:rPr lang="cs-CZ" dirty="0" smtClean="0"/>
              <a:t>, pod svým příjmením</a:t>
            </a:r>
          </a:p>
          <a:p>
            <a:pPr algn="l">
              <a:buFontTx/>
              <a:buChar char="-"/>
            </a:pPr>
            <a:endParaRPr lang="cs-CZ" dirty="0" smtClean="0"/>
          </a:p>
          <a:p>
            <a:pPr algn="l">
              <a:buFontTx/>
              <a:buChar char="-"/>
            </a:pPr>
            <a:endParaRPr lang="cs-CZ" dirty="0" smtClean="0"/>
          </a:p>
          <a:p>
            <a:pPr algn="l">
              <a:buFontTx/>
              <a:buChar char="-"/>
            </a:pPr>
            <a:endParaRPr lang="cs-CZ" dirty="0"/>
          </a:p>
        </p:txBody>
      </p:sp>
      <p:pic>
        <p:nvPicPr>
          <p:cNvPr id="32770" name="Picture 2" descr="C:\Users\učitel\AppData\Local\Microsoft\Windows\Temporary Internet Files\Content.IE5\PBLRE14Z\MC9003041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1413229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Práce s pracovním listem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Otevři soubor „</a:t>
            </a:r>
            <a:r>
              <a:rPr lang="cs-CZ" dirty="0" smtClean="0">
                <a:solidFill>
                  <a:srgbClr val="FF0000"/>
                </a:solidFill>
              </a:rPr>
              <a:t>1.prac.list – co se k sobě hodí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sz="2400" dirty="0" smtClean="0"/>
              <a:t>Cesta: K/informatika/Word_DSP/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1.prac.list – co se k sobě hodí</a:t>
            </a: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Vypracovaný dokument ulož mezi své dokumenty pod stejným názvem</a:t>
            </a:r>
          </a:p>
          <a:p>
            <a:pPr>
              <a:buFontTx/>
              <a:buChar char="-"/>
            </a:pPr>
            <a:r>
              <a:rPr lang="cs-CZ" sz="2800" dirty="0" smtClean="0"/>
              <a:t>Vypracovaný dokument ulož pod svým příjmením    do složky: T/6A/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1.prac.list – co se k sobě hodí </a:t>
            </a:r>
          </a:p>
          <a:p>
            <a:pPr>
              <a:buNone/>
            </a:pPr>
            <a:r>
              <a:rPr lang="cs-CZ" sz="2800" dirty="0" smtClean="0"/>
              <a:t>	(použij nástroj ULOŽIT JAKO)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Práce s pracovním listem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Otevři soubor „</a:t>
            </a:r>
            <a:r>
              <a:rPr lang="cs-CZ" dirty="0" smtClean="0">
                <a:solidFill>
                  <a:srgbClr val="FF0000"/>
                </a:solidFill>
              </a:rPr>
              <a:t>2.prac.list – oprav chybu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dirty="0" smtClean="0"/>
              <a:t>Cesta: K/informatika/Word_DSP/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2.prac.list – oprav chybu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Vypracovaný dokument ulož mezi své dokumenty pod stejným názvem</a:t>
            </a:r>
          </a:p>
          <a:p>
            <a:pPr>
              <a:buFontTx/>
              <a:buChar char="-"/>
            </a:pPr>
            <a:r>
              <a:rPr lang="cs-CZ" dirty="0" smtClean="0"/>
              <a:t>Vypracovaný dokument ulož pod svým příjmením do složky: T/6A/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2.prac.list – oprav chybu</a:t>
            </a:r>
          </a:p>
          <a:p>
            <a:pPr>
              <a:buNone/>
            </a:pPr>
            <a:r>
              <a:rPr lang="cs-CZ" dirty="0" smtClean="0"/>
              <a:t>	(použij nástroj ULOŽIT JAKO)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Práce s pracovním listem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Otevři soubor „</a:t>
            </a:r>
            <a:r>
              <a:rPr lang="cs-CZ" dirty="0" smtClean="0">
                <a:solidFill>
                  <a:srgbClr val="FF0000"/>
                </a:solidFill>
              </a:rPr>
              <a:t>3.prac.list – doplň co chybí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dirty="0" smtClean="0"/>
              <a:t>Cesta: K/informatika/Word_DSP/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3.prac.list – doplň co chybí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Vypracovaný dokument ulož mezi své dokumenty pod stejným názvem</a:t>
            </a:r>
          </a:p>
          <a:p>
            <a:pPr>
              <a:buFontTx/>
              <a:buChar char="-"/>
            </a:pPr>
            <a:r>
              <a:rPr lang="cs-CZ" dirty="0" smtClean="0"/>
              <a:t>Vypracovaný dokument ulož pod svým příjmením do složky: T/6A/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3.prac.list – doplň co chybí</a:t>
            </a:r>
          </a:p>
          <a:p>
            <a:pPr>
              <a:buNone/>
            </a:pPr>
            <a:r>
              <a:rPr lang="cs-CZ" dirty="0" smtClean="0"/>
              <a:t>	(použij nástroj ULOŽIT JAKO)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3. Práce s odstavcem</a:t>
            </a:r>
            <a:br>
              <a:rPr lang="cs-CZ" b="1" u="sng" dirty="0" smtClean="0">
                <a:solidFill>
                  <a:srgbClr val="FF0000"/>
                </a:solidFill>
              </a:rPr>
            </a:br>
            <a:r>
              <a:rPr lang="cs-CZ" b="1" u="sng" dirty="0" smtClean="0">
                <a:solidFill>
                  <a:srgbClr val="FF0000"/>
                </a:solidFill>
              </a:rPr>
              <a:t>Co to je odstavec a jak je vytváříme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Odstavec je část dokumentu, který je ukončen znakem konce odstavce (</a:t>
            </a:r>
            <a:r>
              <a:rPr lang="cs-CZ" dirty="0" smtClean="0">
                <a:solidFill>
                  <a:srgbClr val="FF0000"/>
                </a:solidFill>
              </a:rPr>
              <a:t>¶</a:t>
            </a:r>
            <a:r>
              <a:rPr lang="cs-CZ" dirty="0" smtClean="0"/>
              <a:t>), který do textu vložíte stisknutím klávesy </a:t>
            </a:r>
            <a:r>
              <a:rPr lang="cs-CZ" b="1" dirty="0" smtClean="0"/>
              <a:t>Enter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Poté se odstavec ukončí a kurzor se přesune na začátek nového řádku. </a:t>
            </a:r>
          </a:p>
          <a:p>
            <a:r>
              <a:rPr lang="cs-CZ" dirty="0" smtClean="0"/>
              <a:t>Znak konce odstavce je netisknutelný znak. Znamená to tedy, že nebude vytisknut, ale můžeme ho v textu vidět. To uděláte tak, že si zobrazíte všechny netisknutelné znaky tlačítkem </a:t>
            </a:r>
            <a:r>
              <a:rPr lang="cs-CZ" dirty="0" smtClean="0">
                <a:solidFill>
                  <a:srgbClr val="FF0000"/>
                </a:solidFill>
              </a:rPr>
              <a:t>¶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Práce s programem Microsoft Word</a:t>
            </a:r>
            <a:endParaRPr lang="cs-CZ" b="1" u="sng" dirty="0"/>
          </a:p>
        </p:txBody>
      </p:sp>
      <p:pic>
        <p:nvPicPr>
          <p:cNvPr id="6" name="Obrázek 5" descr="word_2007_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636912"/>
            <a:ext cx="31496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Formátování odstavce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U odstavce můžete měnit jeho:</a:t>
            </a:r>
          </a:p>
          <a:p>
            <a:pPr indent="12700"/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zarovnání</a:t>
            </a:r>
            <a:r>
              <a:rPr lang="cs-CZ" b="1" dirty="0" smtClean="0"/>
              <a:t> </a:t>
            </a:r>
            <a:r>
              <a:rPr lang="cs-CZ" dirty="0" smtClean="0"/>
              <a:t>(nalevo, napravo, ...), </a:t>
            </a:r>
          </a:p>
          <a:p>
            <a:pPr indent="12700"/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řádkování</a:t>
            </a:r>
            <a:r>
              <a:rPr lang="cs-CZ" dirty="0" smtClean="0"/>
              <a:t>, </a:t>
            </a:r>
          </a:p>
          <a:p>
            <a:pPr indent="12700"/>
            <a:r>
              <a:rPr lang="cs-CZ" dirty="0" smtClean="0"/>
              <a:t> </a:t>
            </a: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odsazení</a:t>
            </a:r>
            <a:r>
              <a:rPr lang="cs-CZ" dirty="0" smtClean="0"/>
              <a:t>, </a:t>
            </a:r>
          </a:p>
          <a:p>
            <a:pPr indent="12700"/>
            <a:r>
              <a:rPr lang="cs-CZ" dirty="0" smtClean="0"/>
              <a:t> </a:t>
            </a: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mezery</a:t>
            </a:r>
            <a:r>
              <a:rPr lang="cs-CZ" dirty="0" smtClean="0"/>
              <a:t> před či za odstavcem. </a:t>
            </a:r>
          </a:p>
          <a:p>
            <a:pPr>
              <a:buNone/>
            </a:pPr>
            <a:r>
              <a:rPr lang="cs-CZ" dirty="0" smtClean="0"/>
              <a:t>V případě změny formátu odstavce se toto </a:t>
            </a:r>
          </a:p>
          <a:p>
            <a:pPr>
              <a:buNone/>
            </a:pPr>
            <a:r>
              <a:rPr lang="cs-CZ" dirty="0" smtClean="0"/>
              <a:t>projeví v celém odstavci, tedy na všech řádcích, </a:t>
            </a:r>
          </a:p>
          <a:p>
            <a:pPr>
              <a:buNone/>
            </a:pPr>
            <a:r>
              <a:rPr lang="cs-CZ" dirty="0" smtClean="0"/>
              <a:t>které odstavec tvoří.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Zarovnání odstavce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6" y="1153662"/>
            <a:ext cx="8972394" cy="5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059832" y="1988840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 flipV="1">
            <a:off x="3203848" y="1988840"/>
            <a:ext cx="792088" cy="19442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 flipV="1">
            <a:off x="3347864" y="1988840"/>
            <a:ext cx="1152128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3563888" y="1988840"/>
            <a:ext cx="1512168" cy="345638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Řádkování odstavce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43" y="1484785"/>
            <a:ext cx="889575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 flipV="1">
            <a:off x="2771800" y="3068960"/>
            <a:ext cx="0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2771800" y="2420888"/>
            <a:ext cx="1008112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Odsazení odstavce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37" y="1556792"/>
            <a:ext cx="88881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flipH="1" flipV="1">
            <a:off x="3103265" y="2708920"/>
            <a:ext cx="72008" cy="15121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3203848" y="2060848"/>
            <a:ext cx="432048" cy="2160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793676" y="4077072"/>
            <a:ext cx="1762100" cy="648072"/>
            <a:chOff x="793676" y="4077072"/>
            <a:chExt cx="1834108" cy="648072"/>
          </a:xfrm>
        </p:grpSpPr>
        <p:sp>
          <p:nvSpPr>
            <p:cNvPr id="12" name="Obdélník 11"/>
            <p:cNvSpPr/>
            <p:nvPr/>
          </p:nvSpPr>
          <p:spPr>
            <a:xfrm>
              <a:off x="827584" y="4077072"/>
              <a:ext cx="1728192" cy="6480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93676" y="4078813"/>
              <a:ext cx="18341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rgbClr val="FF0000"/>
                  </a:solidFill>
                </a:rPr>
                <a:t>Každý odstavec je zarovnán vlevo</a:t>
              </a:r>
              <a:endParaRPr lang="cs-CZ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Přímá spojovací šipka 14"/>
          <p:cNvCxnSpPr/>
          <p:nvPr/>
        </p:nvCxnSpPr>
        <p:spPr>
          <a:xfrm flipV="1">
            <a:off x="1547664" y="2276872"/>
            <a:ext cx="1440160" cy="18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Mezery odstavce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" y="1340768"/>
            <a:ext cx="90934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/>
          <p:nvPr/>
        </p:nvGrpSpPr>
        <p:grpSpPr>
          <a:xfrm>
            <a:off x="899592" y="1988840"/>
            <a:ext cx="8064896" cy="4091682"/>
            <a:chOff x="899592" y="1988840"/>
            <a:chExt cx="8064896" cy="4091682"/>
          </a:xfrm>
        </p:grpSpPr>
        <p:cxnSp>
          <p:nvCxnSpPr>
            <p:cNvPr id="6" name="Přímá spojovací šipka 5"/>
            <p:cNvCxnSpPr/>
            <p:nvPr/>
          </p:nvCxnSpPr>
          <p:spPr>
            <a:xfrm flipH="1" flipV="1">
              <a:off x="1979712" y="1988840"/>
              <a:ext cx="1656184" cy="331236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flipV="1">
              <a:off x="5508104" y="3284984"/>
              <a:ext cx="1008112" cy="237626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 flipV="1">
              <a:off x="5580112" y="4005064"/>
              <a:ext cx="936104" cy="172819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 flipV="1">
              <a:off x="5436096" y="4869160"/>
              <a:ext cx="1944216" cy="100811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7380312" y="2924944"/>
              <a:ext cx="1584176" cy="92333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Okno odstavec můžeme otevřít zde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Přímá spojovací šipka 16"/>
            <p:cNvCxnSpPr/>
            <p:nvPr/>
          </p:nvCxnSpPr>
          <p:spPr>
            <a:xfrm flipH="1" flipV="1">
              <a:off x="4283968" y="2276872"/>
              <a:ext cx="3096344" cy="8640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899592" y="5157192"/>
              <a:ext cx="2520280" cy="9233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Mezera před tímto odstavcem je 6 bodů a za tímto odstavcem 0 bodů.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Přímá spojovací čára 23"/>
            <p:cNvCxnSpPr/>
            <p:nvPr/>
          </p:nvCxnSpPr>
          <p:spPr>
            <a:xfrm flipV="1">
              <a:off x="3419872" y="5877272"/>
              <a:ext cx="309634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 flipV="1">
              <a:off x="6516216" y="4725144"/>
              <a:ext cx="0" cy="11521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Práce s pracovním listem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Otevři soubor „</a:t>
            </a:r>
            <a:r>
              <a:rPr lang="cs-CZ" dirty="0" smtClean="0">
                <a:solidFill>
                  <a:srgbClr val="FF0000"/>
                </a:solidFill>
              </a:rPr>
              <a:t>4.prac.list – práce s odstavci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sz="2400" dirty="0" smtClean="0"/>
              <a:t>Cesta: K/informatika/Word_DSP/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4.prac.list – práce s odstavci</a:t>
            </a: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Vypracovaný dokument ulož mezi své dokumenty pod stejným názvem</a:t>
            </a:r>
          </a:p>
          <a:p>
            <a:pPr>
              <a:buFontTx/>
              <a:buChar char="-"/>
            </a:pPr>
            <a:r>
              <a:rPr lang="cs-CZ" sz="2800" dirty="0" smtClean="0"/>
              <a:t>Vypracovaný dokument ulož pod svým příjmením    do složky: T/6A/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4.prac.list – práce s odstavci</a:t>
            </a:r>
          </a:p>
          <a:p>
            <a:pPr>
              <a:buNone/>
            </a:pPr>
            <a:r>
              <a:rPr lang="cs-CZ" sz="2800" dirty="0" smtClean="0"/>
              <a:t>	(použij nástroj ULOŽIT JAKO)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79511" y="980728"/>
          <a:ext cx="8784977" cy="5616624"/>
        </p:xfrm>
        <a:graphic>
          <a:graphicData uri="http://schemas.openxmlformats.org/presentationml/2006/ole">
            <p:oleObj spid="_x0000_s2050" name="Document" r:id="rId4" imgW="10659623" imgH="7561644" progId="Word.Document.12">
              <p:embed/>
            </p:oleObj>
          </a:graphicData>
        </a:graphic>
      </p:graphicFrame>
      <p:sp>
        <p:nvSpPr>
          <p:cNvPr id="3" name="TextovéPole 2"/>
          <p:cNvSpPr txBox="1"/>
          <p:nvPr/>
        </p:nvSpPr>
        <p:spPr>
          <a:xfrm flipH="1">
            <a:off x="1516370" y="139279"/>
            <a:ext cx="651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u="sng" dirty="0" smtClean="0">
                <a:solidFill>
                  <a:srgbClr val="FF0000"/>
                </a:solidFill>
              </a:rPr>
              <a:t>1. ZÁKLADNÍ INFORMACE</a:t>
            </a:r>
            <a:endParaRPr lang="cs-CZ" sz="4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Důležité klávesy a jejich funkce: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992888" cy="5112568"/>
          </a:xfrm>
        </p:spPr>
        <p:txBody>
          <a:bodyPr>
            <a:normAutofit fontScale="85000" lnSpcReduction="10000"/>
          </a:bodyPr>
          <a:lstStyle/>
          <a:p>
            <a:pPr marL="987425" indent="-987425">
              <a:buNone/>
            </a:pPr>
            <a:r>
              <a:rPr lang="cs-CZ" b="1" dirty="0" smtClean="0"/>
              <a:t>Enter</a:t>
            </a:r>
            <a:r>
              <a:rPr lang="cs-CZ" dirty="0" smtClean="0"/>
              <a:t>	 	- při psaní textu přechod na začátek  </a:t>
            </a:r>
          </a:p>
          <a:p>
            <a:pPr marL="987425" indent="-987425">
              <a:buNone/>
            </a:pPr>
            <a:r>
              <a:rPr lang="cs-CZ" dirty="0" smtClean="0"/>
              <a:t>              	  nového odstavce, vstup</a:t>
            </a:r>
          </a:p>
          <a:p>
            <a:pPr marL="987425" indent="-987425">
              <a:buNone/>
            </a:pPr>
            <a:r>
              <a:rPr lang="cs-CZ" b="1" dirty="0" err="1" smtClean="0"/>
              <a:t>Esc</a:t>
            </a:r>
            <a:r>
              <a:rPr lang="cs-CZ" dirty="0" smtClean="0"/>
              <a:t>  		- přerušení právě probíhající akce</a:t>
            </a:r>
          </a:p>
          <a:p>
            <a:pPr marL="987425" indent="-987425">
              <a:buNone/>
            </a:pPr>
            <a:r>
              <a:rPr lang="cs-CZ" b="1" dirty="0" err="1" smtClean="0"/>
              <a:t>Tab</a:t>
            </a:r>
            <a:r>
              <a:rPr lang="cs-CZ" dirty="0" smtClean="0"/>
              <a:t> 		- tabulátor posune pozici kurzoru doprava 	  na nejbližší tabulátorovou značku</a:t>
            </a:r>
          </a:p>
          <a:p>
            <a:pPr marL="987425" indent="-987425">
              <a:buNone/>
            </a:pPr>
            <a:r>
              <a:rPr lang="cs-CZ" b="1" dirty="0" smtClean="0"/>
              <a:t>Shift</a:t>
            </a:r>
            <a:r>
              <a:rPr lang="cs-CZ" dirty="0" smtClean="0"/>
              <a:t>  		- psaní velkých písmen</a:t>
            </a:r>
          </a:p>
          <a:p>
            <a:pPr marL="987425" indent="-987425">
              <a:buNone/>
            </a:pPr>
            <a:r>
              <a:rPr lang="cs-CZ" b="1" dirty="0" err="1" smtClean="0"/>
              <a:t>CapsLock</a:t>
            </a:r>
            <a:r>
              <a:rPr lang="cs-CZ" dirty="0" smtClean="0"/>
              <a:t>  	- psaní pouze velkých písmen</a:t>
            </a:r>
          </a:p>
          <a:p>
            <a:pPr marL="987425" indent="-987425">
              <a:buNone/>
            </a:pPr>
            <a:r>
              <a:rPr lang="cs-CZ" b="1" dirty="0" err="1" smtClean="0"/>
              <a:t>Delete</a:t>
            </a:r>
            <a:r>
              <a:rPr lang="cs-CZ" dirty="0" smtClean="0"/>
              <a:t>  	- mazání znaků vlevo před kurzorem</a:t>
            </a:r>
          </a:p>
          <a:p>
            <a:pPr marL="987425" indent="-987425">
              <a:buNone/>
              <a:tabLst>
                <a:tab pos="1798638" algn="ctr"/>
              </a:tabLst>
            </a:pPr>
            <a:r>
              <a:rPr lang="cs-CZ" b="1" dirty="0" err="1" smtClean="0"/>
              <a:t>Backspace</a:t>
            </a:r>
            <a:r>
              <a:rPr lang="cs-CZ" b="1" dirty="0" smtClean="0"/>
              <a:t> </a:t>
            </a:r>
            <a:r>
              <a:rPr lang="cs-CZ" dirty="0" smtClean="0"/>
              <a:t> 		- mazání znaků vpravo za kurzorem</a:t>
            </a:r>
          </a:p>
          <a:p>
            <a:pPr marL="987425" indent="-987425">
              <a:buNone/>
            </a:pPr>
            <a:r>
              <a:rPr lang="cs-CZ" b="1" dirty="0" smtClean="0"/>
              <a:t>Inser</a:t>
            </a:r>
            <a:r>
              <a:rPr lang="cs-CZ" dirty="0" smtClean="0"/>
              <a:t>t 		- nastaví přepis znaků</a:t>
            </a:r>
          </a:p>
          <a:p>
            <a:pPr marL="987425" indent="-987425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Důležité klávesy a jejich funkce: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7848872" cy="4061047"/>
          </a:xfrm>
        </p:spPr>
        <p:txBody>
          <a:bodyPr>
            <a:normAutofit fontScale="92500"/>
          </a:bodyPr>
          <a:lstStyle/>
          <a:p>
            <a:pPr marL="987425" indent="-987425">
              <a:buNone/>
            </a:pPr>
            <a:r>
              <a:rPr lang="cs-CZ" b="1" dirty="0" err="1" smtClean="0"/>
              <a:t>Home</a:t>
            </a:r>
            <a:r>
              <a:rPr lang="cs-CZ" dirty="0" smtClean="0"/>
              <a:t> 	- kurzor se přesune na začátek řádku</a:t>
            </a:r>
          </a:p>
          <a:p>
            <a:pPr marL="987425" indent="-987425">
              <a:buNone/>
            </a:pPr>
            <a:r>
              <a:rPr lang="cs-CZ" b="1" dirty="0" err="1" smtClean="0"/>
              <a:t>End</a:t>
            </a:r>
            <a:r>
              <a:rPr lang="cs-CZ" dirty="0" smtClean="0"/>
              <a:t>  		- kurzor se přesune na konec řádku</a:t>
            </a:r>
          </a:p>
          <a:p>
            <a:pPr>
              <a:buNone/>
            </a:pPr>
            <a:r>
              <a:rPr lang="cs-CZ" b="1" dirty="0" smtClean="0"/>
              <a:t>Mezerník</a:t>
            </a:r>
            <a:r>
              <a:rPr lang="cs-CZ" dirty="0" smtClean="0"/>
              <a:t>	- psaní mezer</a:t>
            </a:r>
          </a:p>
          <a:p>
            <a:pPr>
              <a:buNone/>
            </a:pPr>
            <a:r>
              <a:rPr lang="cs-CZ" b="1" dirty="0" smtClean="0"/>
              <a:t>Ctrl+C</a:t>
            </a:r>
            <a:r>
              <a:rPr lang="cs-CZ" dirty="0" smtClean="0"/>
              <a:t>	- vybraný text zkopíruje do schránky</a:t>
            </a:r>
          </a:p>
          <a:p>
            <a:pPr>
              <a:buNone/>
            </a:pPr>
            <a:r>
              <a:rPr lang="cs-CZ" b="1" dirty="0" smtClean="0"/>
              <a:t>Ctrl+V</a:t>
            </a:r>
            <a:r>
              <a:rPr lang="cs-CZ" dirty="0" smtClean="0"/>
              <a:t>	- vloží text ze schránky do dokumentu</a:t>
            </a:r>
          </a:p>
          <a:p>
            <a:pPr>
              <a:buNone/>
            </a:pPr>
            <a:r>
              <a:rPr lang="cs-CZ" b="1" dirty="0" smtClean="0"/>
              <a:t>Pravý Alt +V</a:t>
            </a:r>
            <a:r>
              <a:rPr lang="cs-CZ" dirty="0" smtClean="0"/>
              <a:t>	- kombinace kláves pro zápis   </a:t>
            </a:r>
          </a:p>
          <a:p>
            <a:pPr>
              <a:buNone/>
            </a:pPr>
            <a:r>
              <a:rPr lang="cs-CZ" dirty="0" smtClean="0"/>
              <a:t>                                  zavináče @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2. Formátování písma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848872" cy="4349079"/>
          </a:xfrm>
        </p:spPr>
        <p:txBody>
          <a:bodyPr>
            <a:normAutofit/>
          </a:bodyPr>
          <a:lstStyle/>
          <a:p>
            <a:r>
              <a:rPr lang="cs-CZ" dirty="0" smtClean="0"/>
              <a:t>Formátem písma se rozumí jeho velikost, řez (zda je tučné, podtržené, psané kurzívou), případně speciální vzhled písma. </a:t>
            </a:r>
          </a:p>
          <a:p>
            <a:r>
              <a:rPr lang="cs-CZ" dirty="0" smtClean="0"/>
              <a:t>Pro základní formátování písma použijte tlačítka v panelu formát: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827584" y="4221088"/>
            <a:ext cx="7602300" cy="2241540"/>
            <a:chOff x="1403648" y="4149080"/>
            <a:chExt cx="7602300" cy="2241540"/>
          </a:xfrm>
        </p:grpSpPr>
        <p:sp>
          <p:nvSpPr>
            <p:cNvPr id="5" name="TextovéPole 4"/>
            <p:cNvSpPr txBox="1"/>
            <p:nvPr/>
          </p:nvSpPr>
          <p:spPr>
            <a:xfrm>
              <a:off x="3275856" y="5661248"/>
              <a:ext cx="1502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velikost písma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148064" y="5301208"/>
              <a:ext cx="134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tučné písmo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588224" y="6021288"/>
              <a:ext cx="843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kurzíva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236296" y="5517232"/>
              <a:ext cx="1769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podtržené písmo</a:t>
              </a:r>
              <a:endParaRPr lang="cs-CZ" dirty="0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1403648" y="4149080"/>
              <a:ext cx="6030670" cy="1449452"/>
              <a:chOff x="1403648" y="4149080"/>
              <a:chExt cx="6030670" cy="1449452"/>
            </a:xfrm>
          </p:grpSpPr>
          <p:pic>
            <p:nvPicPr>
              <p:cNvPr id="4" name="Obrázek 3" descr="img00856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95736" y="4149080"/>
                <a:ext cx="5238582" cy="648072"/>
              </a:xfrm>
              <a:prstGeom prst="rect">
                <a:avLst/>
              </a:prstGeom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1403648" y="5229200"/>
                <a:ext cx="1334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název písma</a:t>
                </a:r>
                <a:endParaRPr lang="cs-CZ" dirty="0"/>
              </a:p>
            </p:txBody>
          </p:sp>
          <p:cxnSp>
            <p:nvCxnSpPr>
              <p:cNvPr id="11" name="Přímá spojovací šipka 10"/>
              <p:cNvCxnSpPr/>
              <p:nvPr/>
            </p:nvCxnSpPr>
            <p:spPr>
              <a:xfrm flipV="1">
                <a:off x="2267744" y="4869160"/>
                <a:ext cx="648072" cy="36004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Přímá spojovací šipka 12"/>
            <p:cNvCxnSpPr/>
            <p:nvPr/>
          </p:nvCxnSpPr>
          <p:spPr>
            <a:xfrm flipV="1">
              <a:off x="3923928" y="4797152"/>
              <a:ext cx="1008112" cy="7920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>
              <a:stCxn id="7" idx="0"/>
            </p:cNvCxnSpPr>
            <p:nvPr/>
          </p:nvCxnSpPr>
          <p:spPr>
            <a:xfrm flipV="1">
              <a:off x="5819081" y="4581128"/>
              <a:ext cx="265087" cy="72008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>
              <a:stCxn id="8" idx="0"/>
            </p:cNvCxnSpPr>
            <p:nvPr/>
          </p:nvCxnSpPr>
          <p:spPr>
            <a:xfrm flipH="1" flipV="1">
              <a:off x="6588224" y="4581128"/>
              <a:ext cx="421782" cy="14401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šipka 18"/>
            <p:cNvCxnSpPr>
              <a:stCxn id="9" idx="0"/>
            </p:cNvCxnSpPr>
            <p:nvPr/>
          </p:nvCxnSpPr>
          <p:spPr>
            <a:xfrm flipH="1" flipV="1">
              <a:off x="7236296" y="4653136"/>
              <a:ext cx="884826" cy="86409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Název (typ) písma</a:t>
            </a:r>
            <a:endParaRPr lang="cs-CZ" b="1" u="sng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10044608" y="46531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32" y="1484784"/>
            <a:ext cx="85811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Přímá spojovací šipka 20"/>
          <p:cNvCxnSpPr>
            <a:stCxn id="23" idx="1"/>
          </p:cNvCxnSpPr>
          <p:nvPr/>
        </p:nvCxnSpPr>
        <p:spPr>
          <a:xfrm rot="10800000">
            <a:off x="2123728" y="2060848"/>
            <a:ext cx="2304256" cy="1044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4427984" y="2708920"/>
            <a:ext cx="2520280" cy="792088"/>
            <a:chOff x="5364088" y="2924944"/>
            <a:chExt cx="2520280" cy="792088"/>
          </a:xfrm>
        </p:grpSpPr>
        <p:sp>
          <p:nvSpPr>
            <p:cNvPr id="23" name="Obdélník 22"/>
            <p:cNvSpPr/>
            <p:nvPr/>
          </p:nvSpPr>
          <p:spPr>
            <a:xfrm>
              <a:off x="5364088" y="2924944"/>
              <a:ext cx="25202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508104" y="299695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Po kliknutí na šipku se rozevře seznam </a:t>
              </a:r>
              <a:r>
                <a:rPr lang="cs-CZ" b="1" dirty="0" smtClean="0">
                  <a:solidFill>
                    <a:srgbClr val="FF0000"/>
                  </a:solidFill>
                </a:rPr>
                <a:t>písma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Velikost písma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96" y="1484784"/>
            <a:ext cx="89653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rot="16200000" flipV="1">
            <a:off x="1151620" y="3320988"/>
            <a:ext cx="2736304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195736" y="5157192"/>
            <a:ext cx="316835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508518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 kliknutí na šipku </a:t>
            </a:r>
            <a:r>
              <a:rPr lang="cs-CZ" b="1" dirty="0" smtClean="0">
                <a:solidFill>
                  <a:srgbClr val="FF0000"/>
                </a:solidFill>
              </a:rPr>
              <a:t>velikost písma</a:t>
            </a:r>
            <a:r>
              <a:rPr lang="cs-CZ" dirty="0" smtClean="0">
                <a:solidFill>
                  <a:srgbClr val="FF0000"/>
                </a:solidFill>
              </a:rPr>
              <a:t> zvolíme požadovanou velikost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Řez písma</a:t>
            </a:r>
            <a:endParaRPr lang="cs-CZ" b="1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05562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1763688" y="2132856"/>
            <a:ext cx="2088232" cy="19442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552</Words>
  <Application>Microsoft Office PowerPoint</Application>
  <PresentationFormat>Předvádění na obrazovce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Motiv sady Office</vt:lpstr>
      <vt:lpstr>1_Vlastní návrh</vt:lpstr>
      <vt:lpstr>Vlastní návrh</vt:lpstr>
      <vt:lpstr>Document</vt:lpstr>
      <vt:lpstr>Snímek 1</vt:lpstr>
      <vt:lpstr>Práce s programem Microsoft Word</vt:lpstr>
      <vt:lpstr>Snímek 3</vt:lpstr>
      <vt:lpstr>Důležité klávesy a jejich funkce:</vt:lpstr>
      <vt:lpstr>Důležité klávesy a jejich funkce:</vt:lpstr>
      <vt:lpstr>2. Formátování písma</vt:lpstr>
      <vt:lpstr>Název (typ) písma</vt:lpstr>
      <vt:lpstr>Velikost písma</vt:lpstr>
      <vt:lpstr>Řez písma</vt:lpstr>
      <vt:lpstr>Barva písma</vt:lpstr>
      <vt:lpstr>Práce s textem Píšeme první text</vt:lpstr>
      <vt:lpstr>Jak text upravujeme</vt:lpstr>
      <vt:lpstr>Jak označíme text do bloku:</vt:lpstr>
      <vt:lpstr>Úkol:  </vt:lpstr>
      <vt:lpstr>A teď sami:</vt:lpstr>
      <vt:lpstr>Práce s pracovním listem</vt:lpstr>
      <vt:lpstr>Práce s pracovním listem</vt:lpstr>
      <vt:lpstr>Práce s pracovním listem</vt:lpstr>
      <vt:lpstr>3. Práce s odstavcem Co to je odstavec a jak je vytváříme</vt:lpstr>
      <vt:lpstr>Formátování odstavce</vt:lpstr>
      <vt:lpstr>Zarovnání odstavce</vt:lpstr>
      <vt:lpstr>Řádkování odstavce</vt:lpstr>
      <vt:lpstr>Odsazení odstavce</vt:lpstr>
      <vt:lpstr>Mezery odstavce</vt:lpstr>
      <vt:lpstr>Práce s pracovním listem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vypadá okno programu Microsoft Word</dc:title>
  <dc:creator>učitel</dc:creator>
  <cp:lastModifiedBy>učitel</cp:lastModifiedBy>
  <cp:revision>119</cp:revision>
  <dcterms:created xsi:type="dcterms:W3CDTF">2011-08-23T20:19:52Z</dcterms:created>
  <dcterms:modified xsi:type="dcterms:W3CDTF">2012-02-18T18:56:37Z</dcterms:modified>
</cp:coreProperties>
</file>